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60" r:id="rId5"/>
    <p:sldId id="261" r:id="rId6"/>
    <p:sldId id="263" r:id="rId7"/>
    <p:sldId id="264" r:id="rId8"/>
    <p:sldId id="265" r:id="rId9"/>
    <p:sldId id="266" r:id="rId10"/>
    <p:sldId id="267" r:id="rId11"/>
    <p:sldId id="268" r:id="rId12"/>
    <p:sldId id="284" r:id="rId13"/>
    <p:sldId id="285" r:id="rId14"/>
    <p:sldId id="286" r:id="rId15"/>
    <p:sldId id="287" r:id="rId16"/>
    <p:sldId id="288" r:id="rId17"/>
    <p:sldId id="273" r:id="rId18"/>
    <p:sldId id="289" r:id="rId19"/>
    <p:sldId id="278" r:id="rId20"/>
    <p:sldId id="277" r:id="rId21"/>
    <p:sldId id="279" r:id="rId22"/>
    <p:sldId id="275" r:id="rId23"/>
    <p:sldId id="283" r:id="rId24"/>
    <p:sldId id="292" r:id="rId25"/>
    <p:sldId id="291" r:id="rId26"/>
    <p:sldId id="293" r:id="rId27"/>
    <p:sldId id="294" r:id="rId28"/>
    <p:sldId id="290" r:id="rId29"/>
    <p:sldId id="280" r:id="rId30"/>
    <p:sldId id="281" r:id="rId31"/>
    <p:sldId id="282"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9437FF"/>
    <a:srgbClr val="FF2600"/>
    <a:srgbClr val="FF9300"/>
    <a:srgbClr val="0432FF"/>
    <a:srgbClr val="00FDFF"/>
    <a:srgbClr val="FF8AD8"/>
    <a:srgbClr val="FFFD78"/>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p:restoredTop sz="77903"/>
  </p:normalViewPr>
  <p:slideViewPr>
    <p:cSldViewPr snapToGrid="0" snapToObjects="1">
      <p:cViewPr varScale="1">
        <p:scale>
          <a:sx n="61" d="100"/>
          <a:sy n="61" d="100"/>
        </p:scale>
        <p:origin x="248"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4A7EE-61AB-8447-AF58-24FA8A88E67C}" type="datetimeFigureOut">
              <a:rPr lang="en-US" smtClean="0"/>
              <a:t>10/14/19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B43F7-B5A3-B044-A937-D7498EE81F37}" type="slidenum">
              <a:rPr lang="en-US" smtClean="0"/>
              <a:t>‹#›</a:t>
            </a:fld>
            <a:endParaRPr lang="en-US"/>
          </a:p>
        </p:txBody>
      </p:sp>
    </p:spTree>
    <p:extLst>
      <p:ext uri="{BB962C8B-B14F-4D97-AF65-F5344CB8AC3E}">
        <p14:creationId xmlns:p14="http://schemas.microsoft.com/office/powerpoint/2010/main" val="347158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1</a:t>
            </a:fld>
            <a:endParaRPr lang="en-US"/>
          </a:p>
        </p:txBody>
      </p:sp>
    </p:spTree>
    <p:extLst>
      <p:ext uri="{BB962C8B-B14F-4D97-AF65-F5344CB8AC3E}">
        <p14:creationId xmlns:p14="http://schemas.microsoft.com/office/powerpoint/2010/main" val="130879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10</a:t>
            </a:fld>
            <a:endParaRPr lang="en-US"/>
          </a:p>
        </p:txBody>
      </p:sp>
    </p:spTree>
    <p:extLst>
      <p:ext uri="{BB962C8B-B14F-4D97-AF65-F5344CB8AC3E}">
        <p14:creationId xmlns:p14="http://schemas.microsoft.com/office/powerpoint/2010/main" val="403148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11</a:t>
            </a:fld>
            <a:endParaRPr lang="en-US"/>
          </a:p>
        </p:txBody>
      </p:sp>
    </p:spTree>
    <p:extLst>
      <p:ext uri="{BB962C8B-B14F-4D97-AF65-F5344CB8AC3E}">
        <p14:creationId xmlns:p14="http://schemas.microsoft.com/office/powerpoint/2010/main" val="92128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you Jo-Anne.</a:t>
            </a:r>
          </a:p>
          <a:p>
            <a:endParaRPr lang="en-US" dirty="0"/>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12</a:t>
            </a:fld>
            <a:endParaRPr lang="en-US"/>
          </a:p>
        </p:txBody>
      </p:sp>
    </p:spTree>
    <p:extLst>
      <p:ext uri="{BB962C8B-B14F-4D97-AF65-F5344CB8AC3E}">
        <p14:creationId xmlns:p14="http://schemas.microsoft.com/office/powerpoint/2010/main" val="422484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you Jo-Anne.</a:t>
            </a:r>
          </a:p>
          <a:p>
            <a:endParaRPr lang="en-US" dirty="0"/>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13</a:t>
            </a:fld>
            <a:endParaRPr lang="en-US"/>
          </a:p>
        </p:txBody>
      </p:sp>
    </p:spTree>
    <p:extLst>
      <p:ext uri="{BB962C8B-B14F-4D97-AF65-F5344CB8AC3E}">
        <p14:creationId xmlns:p14="http://schemas.microsoft.com/office/powerpoint/2010/main" val="224408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you Jo-Anne.</a:t>
            </a:r>
          </a:p>
          <a:p>
            <a:endParaRPr lang="en-US" dirty="0"/>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14</a:t>
            </a:fld>
            <a:endParaRPr lang="en-US"/>
          </a:p>
        </p:txBody>
      </p:sp>
    </p:spTree>
    <p:extLst>
      <p:ext uri="{BB962C8B-B14F-4D97-AF65-F5344CB8AC3E}">
        <p14:creationId xmlns:p14="http://schemas.microsoft.com/office/powerpoint/2010/main" val="116461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you Jo-Anne.</a:t>
            </a:r>
          </a:p>
          <a:p>
            <a:endParaRPr lang="en-US" dirty="0"/>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15</a:t>
            </a:fld>
            <a:endParaRPr lang="en-US"/>
          </a:p>
        </p:txBody>
      </p:sp>
    </p:spTree>
    <p:extLst>
      <p:ext uri="{BB962C8B-B14F-4D97-AF65-F5344CB8AC3E}">
        <p14:creationId xmlns:p14="http://schemas.microsoft.com/office/powerpoint/2010/main" val="380466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 you Jo-Anne.</a:t>
            </a:r>
          </a:p>
          <a:p>
            <a:endParaRPr lang="en-US" dirty="0"/>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16</a:t>
            </a:fld>
            <a:endParaRPr lang="en-US"/>
          </a:p>
        </p:txBody>
      </p:sp>
    </p:spTree>
    <p:extLst>
      <p:ext uri="{BB962C8B-B14F-4D97-AF65-F5344CB8AC3E}">
        <p14:creationId xmlns:p14="http://schemas.microsoft.com/office/powerpoint/2010/main" val="349813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you the map data that we hold, I’m going to use our location here at the RC of P – the red star. There are 26 publicly accessible toilets in this image.</a:t>
            </a:r>
          </a:p>
          <a:p>
            <a:endParaRPr lang="en-US" dirty="0"/>
          </a:p>
          <a:p>
            <a:r>
              <a:rPr lang="en-US" dirty="0"/>
              <a:t>But what do we consider a PAT?</a:t>
            </a:r>
          </a:p>
        </p:txBody>
      </p:sp>
      <p:sp>
        <p:nvSpPr>
          <p:cNvPr id="4" name="Slide Number Placeholder 3"/>
          <p:cNvSpPr>
            <a:spLocks noGrp="1"/>
          </p:cNvSpPr>
          <p:nvPr>
            <p:ph type="sldNum" sz="quarter" idx="5"/>
          </p:nvPr>
        </p:nvSpPr>
        <p:spPr/>
        <p:txBody>
          <a:bodyPr/>
          <a:lstStyle/>
          <a:p>
            <a:fld id="{BD8B43F7-B5A3-B044-A937-D7498EE81F37}" type="slidenum">
              <a:rPr lang="en-US" smtClean="0"/>
              <a:t>17</a:t>
            </a:fld>
            <a:endParaRPr lang="en-US"/>
          </a:p>
        </p:txBody>
      </p:sp>
    </p:spTree>
    <p:extLst>
      <p:ext uri="{BB962C8B-B14F-4D97-AF65-F5344CB8AC3E}">
        <p14:creationId xmlns:p14="http://schemas.microsoft.com/office/powerpoint/2010/main" val="95799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toilets are not simply a yes/no, and everyone will define them different. </a:t>
            </a:r>
          </a:p>
          <a:p>
            <a:endParaRPr lang="en-US" dirty="0"/>
          </a:p>
          <a:p>
            <a:r>
              <a:rPr lang="en-US" dirty="0"/>
              <a:t>I consider it more of a spectrum of how much of society would feel welcome and permitted to access the facilities. </a:t>
            </a:r>
          </a:p>
          <a:p>
            <a:r>
              <a:rPr lang="en-US" dirty="0"/>
              <a:t>For example, toilets within public-owned buildings and spaces might include Public Toilet blocks and APCs/</a:t>
            </a:r>
            <a:r>
              <a:rPr lang="en-US" dirty="0" err="1"/>
              <a:t>Superloos</a:t>
            </a:r>
            <a:r>
              <a:rPr lang="en-US" dirty="0"/>
              <a:t> – along with those in parks and cemeteries being at the highly accessible end of the scale –</a:t>
            </a:r>
          </a:p>
          <a:p>
            <a:endParaRPr lang="en-US" dirty="0"/>
          </a:p>
          <a:p>
            <a:r>
              <a:rPr lang="en-US" dirty="0"/>
              <a:t> through to libraries in the middle, which everyone normally feels welcome in so why not use the loo too…</a:t>
            </a:r>
          </a:p>
          <a:p>
            <a:endParaRPr lang="en-US" dirty="0"/>
          </a:p>
          <a:p>
            <a:r>
              <a:rPr lang="en-US" dirty="0"/>
              <a:t> then at the more inaccessible end, or exclusionary, the town hall – public in name but very few will have gone inside – </a:t>
            </a:r>
          </a:p>
          <a:p>
            <a:endParaRPr lang="en-US" dirty="0"/>
          </a:p>
          <a:p>
            <a:r>
              <a:rPr lang="en-US" dirty="0"/>
              <a:t>and other public buildings such as leisure </a:t>
            </a:r>
            <a:r>
              <a:rPr lang="en-US" dirty="0" err="1"/>
              <a:t>centres</a:t>
            </a:r>
            <a:r>
              <a:rPr lang="en-US" dirty="0"/>
              <a:t>, hospitals, where they’re not really there to be community spaces, and may be privately run, may or may locate the toilet in beyond the entrance, in areas reserved for customers in the case of the leisure </a:t>
            </a:r>
            <a:r>
              <a:rPr lang="en-US" dirty="0" err="1"/>
              <a:t>centre</a:t>
            </a:r>
            <a:r>
              <a:rPr lang="en-US" dirty="0"/>
              <a:t>, are these still public services? </a:t>
            </a:r>
          </a:p>
          <a:p>
            <a:endParaRPr lang="en-US" dirty="0"/>
          </a:p>
          <a:p>
            <a:r>
              <a:rPr lang="en-US" dirty="0"/>
              <a:t>In fact the very idea of having to pay for a traditional public toilet can make them feel exclusive to those who cannot afford them, so in some ways the most public of toilets can still exclude. </a:t>
            </a:r>
          </a:p>
        </p:txBody>
      </p:sp>
      <p:sp>
        <p:nvSpPr>
          <p:cNvPr id="4" name="Slide Number Placeholder 3"/>
          <p:cNvSpPr>
            <a:spLocks noGrp="1"/>
          </p:cNvSpPr>
          <p:nvPr>
            <p:ph type="sldNum" sz="quarter" idx="5"/>
          </p:nvPr>
        </p:nvSpPr>
        <p:spPr/>
        <p:txBody>
          <a:bodyPr/>
          <a:lstStyle/>
          <a:p>
            <a:fld id="{BD8B43F7-B5A3-B044-A937-D7498EE81F37}" type="slidenum">
              <a:rPr lang="en-US" smtClean="0"/>
              <a:t>18</a:t>
            </a:fld>
            <a:endParaRPr lang="en-US"/>
          </a:p>
        </p:txBody>
      </p:sp>
    </p:spTree>
    <p:extLst>
      <p:ext uri="{BB962C8B-B14F-4D97-AF65-F5344CB8AC3E}">
        <p14:creationId xmlns:p14="http://schemas.microsoft.com/office/powerpoint/2010/main" val="210630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 are all the publicly accessible facilities that are actually privately owned. </a:t>
            </a:r>
          </a:p>
          <a:p>
            <a:endParaRPr lang="en-US" dirty="0"/>
          </a:p>
          <a:p>
            <a:r>
              <a:rPr lang="en-US" dirty="0"/>
              <a:t>Shopping </a:t>
            </a:r>
            <a:r>
              <a:rPr lang="en-US" dirty="0" err="1"/>
              <a:t>centres</a:t>
            </a:r>
            <a:r>
              <a:rPr lang="en-US" dirty="0"/>
              <a:t>, transport hubs, these are places that we consider in may ways as public spaces, where we have, rightly or wrongly, a right of access, and well populated spaces frequented by many people, and not just local people, so we have anonymity. </a:t>
            </a:r>
          </a:p>
          <a:p>
            <a:endParaRPr lang="en-US" dirty="0"/>
          </a:p>
          <a:p>
            <a:r>
              <a:rPr lang="en-US" dirty="0"/>
              <a:t>Transport is positioned a bit lower as sometimes toilets can be beyond the </a:t>
            </a:r>
            <a:r>
              <a:rPr lang="en-US" dirty="0" err="1"/>
              <a:t>gateline</a:t>
            </a:r>
            <a:r>
              <a:rPr lang="en-US" dirty="0"/>
              <a:t>. </a:t>
            </a:r>
          </a:p>
          <a:p>
            <a:endParaRPr lang="en-US" dirty="0"/>
          </a:p>
          <a:p>
            <a:r>
              <a:rPr lang="en-US" dirty="0"/>
              <a:t>Then we get into retail – community toilet schemes… </a:t>
            </a:r>
          </a:p>
          <a:p>
            <a:r>
              <a:rPr lang="en-US" dirty="0"/>
              <a:t>Dept stores, large stores such as supermarkets, retail parks,</a:t>
            </a:r>
          </a:p>
          <a:p>
            <a:endParaRPr lang="en-US" dirty="0"/>
          </a:p>
          <a:p>
            <a:r>
              <a:rPr lang="en-US" dirty="0" err="1"/>
              <a:t>Macdonalds</a:t>
            </a:r>
            <a:r>
              <a:rPr lang="en-US" dirty="0"/>
              <a:t>, Pubs I’ve rated lower despite many of us sneaking into pubs without being a customer, as many also don’t feel comfortable going into pubs, whether because they don’t go in places that sell alcohol, or they don’t look like the customer, or children are not allowed. </a:t>
            </a:r>
          </a:p>
          <a:p>
            <a:endParaRPr lang="en-US" dirty="0"/>
          </a:p>
          <a:p>
            <a:r>
              <a:rPr lang="en-US" dirty="0"/>
              <a:t>Museums and galleries - If it’s a free museum then who’s to say no to you using the toilet and possibly appreciating some artefacts…</a:t>
            </a:r>
          </a:p>
          <a:p>
            <a:endParaRPr lang="en-US" dirty="0"/>
          </a:p>
          <a:p>
            <a:r>
              <a:rPr lang="en-US" dirty="0"/>
              <a:t>At the lower end – cafes and restaurants not in community toilet schemes – a lot harder to waltz in.  Hotels, no the way I’m dressed. Betting shops – apparently tend to have toilets – but not many are comfortable going inside. </a:t>
            </a:r>
          </a:p>
          <a:p>
            <a:endParaRPr lang="en-US" dirty="0"/>
          </a:p>
          <a:p>
            <a:r>
              <a:rPr lang="en-US" dirty="0"/>
              <a:t>Offices at the end. </a:t>
            </a:r>
          </a:p>
          <a:p>
            <a:endParaRPr lang="en-US" dirty="0"/>
          </a:p>
          <a:p>
            <a:r>
              <a:rPr lang="en-US" dirty="0"/>
              <a:t>Even then what have I missed? Service stations? Petrol stations? Coffee shops? Garden </a:t>
            </a:r>
            <a:r>
              <a:rPr lang="en-US" dirty="0" err="1"/>
              <a:t>centres</a:t>
            </a:r>
            <a:r>
              <a:rPr lang="en-US" dirty="0"/>
              <a:t>? </a:t>
            </a:r>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19</a:t>
            </a:fld>
            <a:endParaRPr lang="en-US"/>
          </a:p>
        </p:txBody>
      </p:sp>
    </p:spTree>
    <p:extLst>
      <p:ext uri="{BB962C8B-B14F-4D97-AF65-F5344CB8AC3E}">
        <p14:creationId xmlns:p14="http://schemas.microsoft.com/office/powerpoint/2010/main" val="16814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2</a:t>
            </a:fld>
            <a:endParaRPr lang="en-US"/>
          </a:p>
        </p:txBody>
      </p:sp>
    </p:spTree>
    <p:extLst>
      <p:ext uri="{BB962C8B-B14F-4D97-AF65-F5344CB8AC3E}">
        <p14:creationId xmlns:p14="http://schemas.microsoft.com/office/powerpoint/2010/main" val="1497691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these two spectrums combine, so you can see how private spaces can be great providers of publicly accessible toilets, public spaces can be unwelcoming, and there’s no such thing as a public toilet. What would also interesting I think is run this activity with a broad range of the public – teenagers, homeless people, mobile workers, people with continence conditions, people from different cultures or demographics, disabled people –  this is just my best guess, but how do others perceive the public realm? </a:t>
            </a:r>
          </a:p>
          <a:p>
            <a:endParaRPr lang="en-US" dirty="0"/>
          </a:p>
          <a:p>
            <a:r>
              <a:rPr lang="en-US" dirty="0"/>
              <a:t>In green I’ve shown which we choose to show on GBPTM – either data we’ve added, or data where if someone else adds it we won’t take it off - and where we try to draw the line – so we </a:t>
            </a:r>
            <a:r>
              <a:rPr lang="en-US" dirty="0" err="1"/>
              <a:t>prioritise</a:t>
            </a:r>
            <a:r>
              <a:rPr lang="en-US" dirty="0"/>
              <a:t> the left hand side, we </a:t>
            </a:r>
            <a:r>
              <a:rPr lang="en-US" dirty="0" err="1"/>
              <a:t>prioritise</a:t>
            </a:r>
            <a:r>
              <a:rPr lang="en-US" dirty="0"/>
              <a:t> public providers and we show retailers only if there are very big stores (anonymity), or part of a Community Toilet Scheme. So it’s not necessarily about not being a customer, it’s about not having to, or needed to ask permission. </a:t>
            </a:r>
          </a:p>
        </p:txBody>
      </p:sp>
      <p:sp>
        <p:nvSpPr>
          <p:cNvPr id="4" name="Slide Number Placeholder 3"/>
          <p:cNvSpPr>
            <a:spLocks noGrp="1"/>
          </p:cNvSpPr>
          <p:nvPr>
            <p:ph type="sldNum" sz="quarter" idx="5"/>
          </p:nvPr>
        </p:nvSpPr>
        <p:spPr/>
        <p:txBody>
          <a:bodyPr/>
          <a:lstStyle/>
          <a:p>
            <a:fld id="{BD8B43F7-B5A3-B044-A937-D7498EE81F37}" type="slidenum">
              <a:rPr lang="en-US" smtClean="0"/>
              <a:t>20</a:t>
            </a:fld>
            <a:endParaRPr lang="en-US"/>
          </a:p>
        </p:txBody>
      </p:sp>
    </p:spTree>
    <p:extLst>
      <p:ext uri="{BB962C8B-B14F-4D97-AF65-F5344CB8AC3E}">
        <p14:creationId xmlns:p14="http://schemas.microsoft.com/office/powerpoint/2010/main" val="218791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 who provides the 26 toilets around the area?</a:t>
            </a:r>
          </a:p>
          <a:p>
            <a:r>
              <a:rPr lang="en-US" dirty="0"/>
              <a:t>Public toilets – even here – 3 providers. Royal Parks, City of Westminster, Camden Council. </a:t>
            </a:r>
          </a:p>
          <a:p>
            <a:endParaRPr lang="en-US" dirty="0"/>
          </a:p>
        </p:txBody>
      </p:sp>
      <p:sp>
        <p:nvSpPr>
          <p:cNvPr id="4" name="Slide Number Placeholder 3"/>
          <p:cNvSpPr>
            <a:spLocks noGrp="1"/>
          </p:cNvSpPr>
          <p:nvPr>
            <p:ph type="sldNum" sz="quarter" idx="5"/>
          </p:nvPr>
        </p:nvSpPr>
        <p:spPr/>
        <p:txBody>
          <a:bodyPr/>
          <a:lstStyle/>
          <a:p>
            <a:fld id="{BD8B43F7-B5A3-B044-A937-D7498EE81F37}" type="slidenum">
              <a:rPr lang="en-US" smtClean="0"/>
              <a:t>21</a:t>
            </a:fld>
            <a:endParaRPr lang="en-US"/>
          </a:p>
        </p:txBody>
      </p:sp>
    </p:spTree>
    <p:extLst>
      <p:ext uri="{BB962C8B-B14F-4D97-AF65-F5344CB8AC3E}">
        <p14:creationId xmlns:p14="http://schemas.microsoft.com/office/powerpoint/2010/main" val="196499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Broadstairs</a:t>
            </a:r>
            <a:r>
              <a:rPr lang="en-US" dirty="0"/>
              <a:t> in Kent</a:t>
            </a:r>
          </a:p>
          <a:p>
            <a:r>
              <a:rPr lang="en-US" dirty="0"/>
              <a:t>Londonderry / Derry Northern Ireland – small city – quite mixed provision, but not based on public toilets. </a:t>
            </a:r>
          </a:p>
          <a:p>
            <a:r>
              <a:rPr lang="en-US" dirty="0"/>
              <a:t>Edinburgh – capital city</a:t>
            </a:r>
          </a:p>
          <a:p>
            <a:r>
              <a:rPr lang="en-US" dirty="0"/>
              <a:t>Milton Keynes – a famous new town. </a:t>
            </a:r>
          </a:p>
          <a:p>
            <a:endParaRPr lang="en-US" dirty="0"/>
          </a:p>
          <a:p>
            <a:r>
              <a:rPr lang="en-US" dirty="0"/>
              <a:t>At first glance a good levels of facilities, each one using very different make up of provision. </a:t>
            </a:r>
          </a:p>
        </p:txBody>
      </p:sp>
      <p:sp>
        <p:nvSpPr>
          <p:cNvPr id="4" name="Slide Number Placeholder 3"/>
          <p:cNvSpPr>
            <a:spLocks noGrp="1"/>
          </p:cNvSpPr>
          <p:nvPr>
            <p:ph type="sldNum" sz="quarter" idx="5"/>
          </p:nvPr>
        </p:nvSpPr>
        <p:spPr/>
        <p:txBody>
          <a:bodyPr/>
          <a:lstStyle/>
          <a:p>
            <a:fld id="{BD8B43F7-B5A3-B044-A937-D7498EE81F37}" type="slidenum">
              <a:rPr lang="en-US" smtClean="0"/>
              <a:t>22</a:t>
            </a:fld>
            <a:endParaRPr lang="en-US"/>
          </a:p>
        </p:txBody>
      </p:sp>
    </p:spTree>
    <p:extLst>
      <p:ext uri="{BB962C8B-B14F-4D97-AF65-F5344CB8AC3E}">
        <p14:creationId xmlns:p14="http://schemas.microsoft.com/office/powerpoint/2010/main" val="32833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already using private toilets as expect them to exist, and expect them to be clean. </a:t>
            </a:r>
          </a:p>
          <a:p>
            <a:endParaRPr lang="en-US" dirty="0"/>
          </a:p>
          <a:p>
            <a:r>
              <a:rPr lang="en-US" dirty="0"/>
              <a:t>Make sure they are accessible, and inclusive. </a:t>
            </a:r>
          </a:p>
          <a:p>
            <a:endParaRPr lang="en-US" dirty="0"/>
          </a:p>
          <a:p>
            <a:r>
              <a:rPr lang="en-US" dirty="0"/>
              <a:t>High quality information about what is, and fill the gaps if there are gaps in provision.</a:t>
            </a:r>
          </a:p>
        </p:txBody>
      </p:sp>
      <p:sp>
        <p:nvSpPr>
          <p:cNvPr id="4" name="Slide Number Placeholder 3"/>
          <p:cNvSpPr>
            <a:spLocks noGrp="1"/>
          </p:cNvSpPr>
          <p:nvPr>
            <p:ph type="sldNum" sz="quarter" idx="5"/>
          </p:nvPr>
        </p:nvSpPr>
        <p:spPr/>
        <p:txBody>
          <a:bodyPr/>
          <a:lstStyle/>
          <a:p>
            <a:fld id="{BD8B43F7-B5A3-B044-A937-D7498EE81F37}" type="slidenum">
              <a:rPr lang="en-US" smtClean="0"/>
              <a:t>23</a:t>
            </a:fld>
            <a:endParaRPr lang="en-US"/>
          </a:p>
        </p:txBody>
      </p:sp>
    </p:spTree>
    <p:extLst>
      <p:ext uri="{BB962C8B-B14F-4D97-AF65-F5344CB8AC3E}">
        <p14:creationId xmlns:p14="http://schemas.microsoft.com/office/powerpoint/2010/main" val="3939025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a:t>
            </a:r>
            <a:r>
              <a:rPr lang="en-US" dirty="0" err="1"/>
              <a:t>WCityStop.info</a:t>
            </a:r>
            <a:r>
              <a:rPr lang="en-US" dirty="0"/>
              <a:t> in </a:t>
            </a:r>
            <a:r>
              <a:rPr lang="en-US" dirty="0" err="1"/>
              <a:t>W’ton</a:t>
            </a:r>
            <a:endParaRPr lang="en-US" dirty="0"/>
          </a:p>
          <a:p>
            <a:r>
              <a:rPr lang="en-US" dirty="0"/>
              <a:t>In an unused shop.</a:t>
            </a:r>
          </a:p>
          <a:p>
            <a:r>
              <a:rPr lang="en-US" dirty="0"/>
              <a:t>Has trained toilet attendants who work on a reception, to help.</a:t>
            </a:r>
          </a:p>
          <a:p>
            <a:r>
              <a:rPr lang="en-US" dirty="0"/>
              <a:t>Free, so everyone feels able to access, won’t be turned away.</a:t>
            </a:r>
          </a:p>
          <a:p>
            <a:r>
              <a:rPr lang="en-US" dirty="0"/>
              <a:t>Multiple use – portal to access council services, pick up leaflets, display screens with resident information </a:t>
            </a:r>
          </a:p>
          <a:p>
            <a:r>
              <a:rPr lang="en-US" dirty="0"/>
              <a:t>Has been used at night time too </a:t>
            </a:r>
          </a:p>
        </p:txBody>
      </p:sp>
      <p:sp>
        <p:nvSpPr>
          <p:cNvPr id="4" name="Slide Number Placeholder 3"/>
          <p:cNvSpPr>
            <a:spLocks noGrp="1"/>
          </p:cNvSpPr>
          <p:nvPr>
            <p:ph type="sldNum" sz="quarter" idx="5"/>
          </p:nvPr>
        </p:nvSpPr>
        <p:spPr/>
        <p:txBody>
          <a:bodyPr/>
          <a:lstStyle/>
          <a:p>
            <a:fld id="{BD8B43F7-B5A3-B044-A937-D7498EE81F37}" type="slidenum">
              <a:rPr lang="en-US" smtClean="0"/>
              <a:t>24</a:t>
            </a:fld>
            <a:endParaRPr lang="en-US"/>
          </a:p>
        </p:txBody>
      </p:sp>
    </p:spTree>
    <p:extLst>
      <p:ext uri="{BB962C8B-B14F-4D97-AF65-F5344CB8AC3E}">
        <p14:creationId xmlns:p14="http://schemas.microsoft.com/office/powerpoint/2010/main" val="408585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 Parks – attended toilets to reduced vandalism and keep clean. However a considerably expense when it’s middle of winter. </a:t>
            </a:r>
          </a:p>
        </p:txBody>
      </p:sp>
      <p:sp>
        <p:nvSpPr>
          <p:cNvPr id="4" name="Slide Number Placeholder 3"/>
          <p:cNvSpPr>
            <a:spLocks noGrp="1"/>
          </p:cNvSpPr>
          <p:nvPr>
            <p:ph type="sldNum" sz="quarter" idx="5"/>
          </p:nvPr>
        </p:nvSpPr>
        <p:spPr/>
        <p:txBody>
          <a:bodyPr/>
          <a:lstStyle/>
          <a:p>
            <a:fld id="{BD8B43F7-B5A3-B044-A937-D7498EE81F37}" type="slidenum">
              <a:rPr lang="en-US" smtClean="0"/>
              <a:t>25</a:t>
            </a:fld>
            <a:endParaRPr lang="en-US"/>
          </a:p>
        </p:txBody>
      </p:sp>
    </p:spTree>
    <p:extLst>
      <p:ext uri="{BB962C8B-B14F-4D97-AF65-F5344CB8AC3E}">
        <p14:creationId xmlns:p14="http://schemas.microsoft.com/office/powerpoint/2010/main" val="398537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 Parks – attended toilets to reduced vandalism and keep clean. However a considerably expense when it’s middle of winter. </a:t>
            </a:r>
          </a:p>
        </p:txBody>
      </p:sp>
      <p:sp>
        <p:nvSpPr>
          <p:cNvPr id="4" name="Slide Number Placeholder 3"/>
          <p:cNvSpPr>
            <a:spLocks noGrp="1"/>
          </p:cNvSpPr>
          <p:nvPr>
            <p:ph type="sldNum" sz="quarter" idx="5"/>
          </p:nvPr>
        </p:nvSpPr>
        <p:spPr/>
        <p:txBody>
          <a:bodyPr/>
          <a:lstStyle/>
          <a:p>
            <a:fld id="{BD8B43F7-B5A3-B044-A937-D7498EE81F37}" type="slidenum">
              <a:rPr lang="en-US" smtClean="0"/>
              <a:t>26</a:t>
            </a:fld>
            <a:endParaRPr lang="en-US"/>
          </a:p>
        </p:txBody>
      </p:sp>
    </p:spTree>
    <p:extLst>
      <p:ext uri="{BB962C8B-B14F-4D97-AF65-F5344CB8AC3E}">
        <p14:creationId xmlns:p14="http://schemas.microsoft.com/office/powerpoint/2010/main" val="3107582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Convenience – consultancy services for local authorities, private providers, cultural venues, including accessibility advice and audits, alternative models for provision and inclusive design guidance amongst other things. </a:t>
            </a:r>
          </a:p>
        </p:txBody>
      </p:sp>
      <p:sp>
        <p:nvSpPr>
          <p:cNvPr id="4" name="Slide Number Placeholder 3"/>
          <p:cNvSpPr>
            <a:spLocks noGrp="1"/>
          </p:cNvSpPr>
          <p:nvPr>
            <p:ph type="sldNum" sz="quarter" idx="5"/>
          </p:nvPr>
        </p:nvSpPr>
        <p:spPr/>
        <p:txBody>
          <a:bodyPr/>
          <a:lstStyle/>
          <a:p>
            <a:fld id="{BD8B43F7-B5A3-B044-A937-D7498EE81F37}" type="slidenum">
              <a:rPr lang="en-US" smtClean="0"/>
              <a:t>27</a:t>
            </a:fld>
            <a:endParaRPr lang="en-US"/>
          </a:p>
        </p:txBody>
      </p:sp>
    </p:spTree>
    <p:extLst>
      <p:ext uri="{BB962C8B-B14F-4D97-AF65-F5344CB8AC3E}">
        <p14:creationId xmlns:p14="http://schemas.microsoft.com/office/powerpoint/2010/main" val="290569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28</a:t>
            </a:fld>
            <a:endParaRPr lang="en-US"/>
          </a:p>
        </p:txBody>
      </p:sp>
    </p:spTree>
    <p:extLst>
      <p:ext uri="{BB962C8B-B14F-4D97-AF65-F5344CB8AC3E}">
        <p14:creationId xmlns:p14="http://schemas.microsoft.com/office/powerpoint/2010/main" val="96024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29</a:t>
            </a:fld>
            <a:endParaRPr lang="en-US"/>
          </a:p>
        </p:txBody>
      </p:sp>
    </p:spTree>
    <p:extLst>
      <p:ext uri="{BB962C8B-B14F-4D97-AF65-F5344CB8AC3E}">
        <p14:creationId xmlns:p14="http://schemas.microsoft.com/office/powerpoint/2010/main" val="48335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3</a:t>
            </a:fld>
            <a:endParaRPr lang="en-US"/>
          </a:p>
        </p:txBody>
      </p:sp>
    </p:spTree>
    <p:extLst>
      <p:ext uri="{BB962C8B-B14F-4D97-AF65-F5344CB8AC3E}">
        <p14:creationId xmlns:p14="http://schemas.microsoft.com/office/powerpoint/2010/main" val="342910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30</a:t>
            </a:fld>
            <a:endParaRPr lang="en-US"/>
          </a:p>
        </p:txBody>
      </p:sp>
    </p:spTree>
    <p:extLst>
      <p:ext uri="{BB962C8B-B14F-4D97-AF65-F5344CB8AC3E}">
        <p14:creationId xmlns:p14="http://schemas.microsoft.com/office/powerpoint/2010/main" val="600926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31</a:t>
            </a:fld>
            <a:endParaRPr lang="en-US"/>
          </a:p>
        </p:txBody>
      </p:sp>
    </p:spTree>
    <p:extLst>
      <p:ext uri="{BB962C8B-B14F-4D97-AF65-F5344CB8AC3E}">
        <p14:creationId xmlns:p14="http://schemas.microsoft.com/office/powerpoint/2010/main" val="3589036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32</a:t>
            </a:fld>
            <a:endParaRPr lang="en-US"/>
          </a:p>
        </p:txBody>
      </p:sp>
    </p:spTree>
    <p:extLst>
      <p:ext uri="{BB962C8B-B14F-4D97-AF65-F5344CB8AC3E}">
        <p14:creationId xmlns:p14="http://schemas.microsoft.com/office/powerpoint/2010/main" val="386175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4</a:t>
            </a:fld>
            <a:endParaRPr lang="en-US"/>
          </a:p>
        </p:txBody>
      </p:sp>
    </p:spTree>
    <p:extLst>
      <p:ext uri="{BB962C8B-B14F-4D97-AF65-F5344CB8AC3E}">
        <p14:creationId xmlns:p14="http://schemas.microsoft.com/office/powerpoint/2010/main" val="98491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5</a:t>
            </a:fld>
            <a:endParaRPr lang="en-US"/>
          </a:p>
        </p:txBody>
      </p:sp>
    </p:spTree>
    <p:extLst>
      <p:ext uri="{BB962C8B-B14F-4D97-AF65-F5344CB8AC3E}">
        <p14:creationId xmlns:p14="http://schemas.microsoft.com/office/powerpoint/2010/main" val="107538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6</a:t>
            </a:fld>
            <a:endParaRPr lang="en-US"/>
          </a:p>
        </p:txBody>
      </p:sp>
    </p:spTree>
    <p:extLst>
      <p:ext uri="{BB962C8B-B14F-4D97-AF65-F5344CB8AC3E}">
        <p14:creationId xmlns:p14="http://schemas.microsoft.com/office/powerpoint/2010/main" val="75610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7</a:t>
            </a:fld>
            <a:endParaRPr lang="en-US"/>
          </a:p>
        </p:txBody>
      </p:sp>
    </p:spTree>
    <p:extLst>
      <p:ext uri="{BB962C8B-B14F-4D97-AF65-F5344CB8AC3E}">
        <p14:creationId xmlns:p14="http://schemas.microsoft.com/office/powerpoint/2010/main" val="24850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8</a:t>
            </a:fld>
            <a:endParaRPr lang="en-US"/>
          </a:p>
        </p:txBody>
      </p:sp>
    </p:spTree>
    <p:extLst>
      <p:ext uri="{BB962C8B-B14F-4D97-AF65-F5344CB8AC3E}">
        <p14:creationId xmlns:p14="http://schemas.microsoft.com/office/powerpoint/2010/main" val="292992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8B43F7-B5A3-B044-A937-D7498EE81F37}" type="slidenum">
              <a:rPr lang="en-US" smtClean="0"/>
              <a:t>9</a:t>
            </a:fld>
            <a:endParaRPr lang="en-US"/>
          </a:p>
        </p:txBody>
      </p:sp>
    </p:spTree>
    <p:extLst>
      <p:ext uri="{BB962C8B-B14F-4D97-AF65-F5344CB8AC3E}">
        <p14:creationId xmlns:p14="http://schemas.microsoft.com/office/powerpoint/2010/main" val="270475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AB68-BC5C-7842-9833-B376E0F4781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B02690B-F9AF-CF4B-A074-F85C55F269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F559CE-4742-A940-B313-2B6BC2FC7214}"/>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47DCA5BA-E91C-1744-A1A8-582E1BFF5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AA878-3038-464F-AE80-2AAE7B37B26C}"/>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270945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3856-AF50-AB40-B0EF-9378501D8F0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B24965-A717-D34A-922B-C79ED0E486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5D0FB3-F0F0-2145-9C89-D51F1C601BCA}"/>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D444EEEB-6E1F-5748-A749-117D1FF68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23DA7-4C8C-704B-9084-4971A65C5D00}"/>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327566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F894C-96F1-9C41-AF9A-968727FC98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CA213C7-B5E6-7243-B81A-08FD4C0804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931B7D-0337-F347-9906-92D6328E231A}"/>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AFA2A34F-16BF-A746-BA3B-724A3EF9E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21368-47C3-274E-8A39-2D199C7B0F54}"/>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328018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B562-D4C6-AB4C-9825-B3D50DCE1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523ADB-554F-3D48-852B-ECD9E0CC59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006473-6E73-A546-A853-B77FFB49C54A}"/>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44C24D20-212B-B645-9C39-AE8064899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52068-DFDE-C441-9BCA-7D05EBE2AEB3}"/>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192968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FCD3-4C54-884D-807F-F3699B10FC2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20F09E-A342-8840-BCA0-CC4C25126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D912259-C876-7E47-8B2E-B4C4D6BA6FF6}"/>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56613B06-E62A-E84F-A32C-95A215552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6630C-3FC2-9046-BC73-3079F47363BF}"/>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396391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B777-222C-834E-9D4D-EA14E845E7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5F9503-3F61-1F4F-86A5-7B9618A289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2684ABB-A8F7-6745-B74B-7BF0211F01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EEAFE0A-512F-6E45-96A0-843F81B34002}"/>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6" name="Footer Placeholder 5">
            <a:extLst>
              <a:ext uri="{FF2B5EF4-FFF2-40B4-BE49-F238E27FC236}">
                <a16:creationId xmlns:a16="http://schemas.microsoft.com/office/drawing/2014/main" id="{208541E1-4CE8-5B4D-85E0-A46842BA1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F6600-EF06-784D-9BE6-26A0695D542D}"/>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16831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E2E4-7391-DB45-93E6-B8FB440807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3CD2FC-7C97-F84F-A106-B514A28AC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5CBC1C-EB5C-3547-B526-EB6B130984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68F74D-5365-6843-A81E-BFD719923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83B9D8-F791-8A49-A85F-5DA18FB3D1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5E5201-B976-3B47-81F4-B08D879ED4CC}"/>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8" name="Footer Placeholder 7">
            <a:extLst>
              <a:ext uri="{FF2B5EF4-FFF2-40B4-BE49-F238E27FC236}">
                <a16:creationId xmlns:a16="http://schemas.microsoft.com/office/drawing/2014/main" id="{00DD8F10-B7E3-524A-B732-47E245226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C77E3E-D52A-C448-8CA1-42A294924B10}"/>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3524548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9BC0-825F-0C40-AF9C-5F5A44085F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56C468-C517-3449-8449-6B546A5B0698}"/>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4" name="Footer Placeholder 3">
            <a:extLst>
              <a:ext uri="{FF2B5EF4-FFF2-40B4-BE49-F238E27FC236}">
                <a16:creationId xmlns:a16="http://schemas.microsoft.com/office/drawing/2014/main" id="{06AF6D1C-E034-A04E-8D3D-53080BC0C7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ADCBD-D779-DE4B-8F8C-9650F6364BA5}"/>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225708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DCAD1-1A5D-5C40-AD17-239F0A8520E9}"/>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3" name="Footer Placeholder 2">
            <a:extLst>
              <a:ext uri="{FF2B5EF4-FFF2-40B4-BE49-F238E27FC236}">
                <a16:creationId xmlns:a16="http://schemas.microsoft.com/office/drawing/2014/main" id="{9E301572-1AE0-5744-A582-BC5A32FDA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6BF920-B969-1F46-9602-51449FF0AB3E}"/>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54800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26EC-1CB0-8640-9483-7BC962762B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DF0FF0-4B91-8D4C-9792-FE29DB71B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56221C-5773-5B43-B5F0-709BE9019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A14C7A-E7F4-174C-8EEB-CE7A05F2B055}"/>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6" name="Footer Placeholder 5">
            <a:extLst>
              <a:ext uri="{FF2B5EF4-FFF2-40B4-BE49-F238E27FC236}">
                <a16:creationId xmlns:a16="http://schemas.microsoft.com/office/drawing/2014/main" id="{C03445CB-01C5-1D4D-A0FB-5D6BD4D38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61642-15CC-2D48-9C51-E815FA494A41}"/>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2214886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04C8-805E-5446-8FA6-8314C5AC03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81AEFD0-296F-354A-89F0-CE26AE4DE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FDD77-FE4D-DB4A-A682-7F9AFFE67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0F8CEB-5E20-9340-9BBB-73D662843F6B}"/>
              </a:ext>
            </a:extLst>
          </p:cNvPr>
          <p:cNvSpPr>
            <a:spLocks noGrp="1"/>
          </p:cNvSpPr>
          <p:nvPr>
            <p:ph type="dt" sz="half" idx="10"/>
          </p:nvPr>
        </p:nvSpPr>
        <p:spPr/>
        <p:txBody>
          <a:bodyPr/>
          <a:lstStyle/>
          <a:p>
            <a:fld id="{92CE872E-1474-B543-B9CB-103D2B416C77}" type="datetimeFigureOut">
              <a:rPr lang="en-US" smtClean="0"/>
              <a:t>10/14/19</a:t>
            </a:fld>
            <a:endParaRPr lang="en-US"/>
          </a:p>
        </p:txBody>
      </p:sp>
      <p:sp>
        <p:nvSpPr>
          <p:cNvPr id="6" name="Footer Placeholder 5">
            <a:extLst>
              <a:ext uri="{FF2B5EF4-FFF2-40B4-BE49-F238E27FC236}">
                <a16:creationId xmlns:a16="http://schemas.microsoft.com/office/drawing/2014/main" id="{30F52A74-F7DC-A649-9027-407597254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206A8-2C43-A24B-88E4-749AC8D629CB}"/>
              </a:ext>
            </a:extLst>
          </p:cNvPr>
          <p:cNvSpPr>
            <a:spLocks noGrp="1"/>
          </p:cNvSpPr>
          <p:nvPr>
            <p:ph type="sldNum" sz="quarter" idx="12"/>
          </p:nvPr>
        </p:nvSpPr>
        <p:spPr/>
        <p:txBody>
          <a:bodyPr/>
          <a:lstStyle/>
          <a:p>
            <a:fld id="{764FB86E-F079-3C44-9268-1B9CE1C6EE07}" type="slidenum">
              <a:rPr lang="en-US" smtClean="0"/>
              <a:t>‹#›</a:t>
            </a:fld>
            <a:endParaRPr lang="en-US"/>
          </a:p>
        </p:txBody>
      </p:sp>
    </p:spTree>
    <p:extLst>
      <p:ext uri="{BB962C8B-B14F-4D97-AF65-F5344CB8AC3E}">
        <p14:creationId xmlns:p14="http://schemas.microsoft.com/office/powerpoint/2010/main" val="52782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6033A4-A7D3-5F47-A8FA-02F5BCCAA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495AEA-A51D-7A4B-BE90-8FBE9279F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7446D7-4008-734B-9822-7AAEC9C1A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E872E-1474-B543-B9CB-103D2B416C77}" type="datetimeFigureOut">
              <a:rPr lang="en-US" smtClean="0"/>
              <a:t>10/14/19</a:t>
            </a:fld>
            <a:endParaRPr lang="en-US"/>
          </a:p>
        </p:txBody>
      </p:sp>
      <p:sp>
        <p:nvSpPr>
          <p:cNvPr id="5" name="Footer Placeholder 4">
            <a:extLst>
              <a:ext uri="{FF2B5EF4-FFF2-40B4-BE49-F238E27FC236}">
                <a16:creationId xmlns:a16="http://schemas.microsoft.com/office/drawing/2014/main" id="{44CCDAB5-7E8B-AA4F-807F-090DEEC7F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067B3D-C545-864C-8BA0-98EC41C54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FB86E-F079-3C44-9268-1B9CE1C6EE07}" type="slidenum">
              <a:rPr lang="en-US" smtClean="0"/>
              <a:t>‹#›</a:t>
            </a:fld>
            <a:endParaRPr lang="en-US"/>
          </a:p>
        </p:txBody>
      </p:sp>
    </p:spTree>
    <p:extLst>
      <p:ext uri="{BB962C8B-B14F-4D97-AF65-F5344CB8AC3E}">
        <p14:creationId xmlns:p14="http://schemas.microsoft.com/office/powerpoint/2010/main" val="1777828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2.jpeg"/><Relationship Id="rId3" Type="http://schemas.openxmlformats.org/officeDocument/2006/relationships/image" Target="../media/image31.jpe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3.jpeg"/><Relationship Id="rId15" Type="http://schemas.openxmlformats.org/officeDocument/2006/relationships/image" Target="../media/image44.jpeg"/><Relationship Id="rId10" Type="http://schemas.openxmlformats.org/officeDocument/2006/relationships/image" Target="../media/image34.jpeg"/><Relationship Id="rId4" Type="http://schemas.openxmlformats.org/officeDocument/2006/relationships/image" Target="../media/image32.jpeg"/><Relationship Id="rId9" Type="http://schemas.openxmlformats.org/officeDocument/2006/relationships/image" Target="../media/image41.jpeg"/><Relationship Id="rId1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publicconvenience.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gbtoiletmap.org.uk/" TargetMode="External"/><Relationship Id="rId5" Type="http://schemas.openxmlformats.org/officeDocument/2006/relationships/hyperlink" Target="mailto:Jo-anne.bichard@rca.ac.uk" TargetMode="External"/><Relationship Id="rId4" Type="http://schemas.openxmlformats.org/officeDocument/2006/relationships/hyperlink" Target="mailto:gail.ramster@rca.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6D25-2692-F447-8C03-1ACB2FAEA378}"/>
              </a:ext>
            </a:extLst>
          </p:cNvPr>
          <p:cNvSpPr>
            <a:spLocks noGrp="1"/>
          </p:cNvSpPr>
          <p:nvPr>
            <p:ph type="ctrTitle"/>
          </p:nvPr>
        </p:nvSpPr>
        <p:spPr/>
        <p:txBody>
          <a:bodyPr>
            <a:normAutofit fontScale="90000"/>
          </a:bodyPr>
          <a:lstStyle/>
          <a:p>
            <a:r>
              <a:rPr lang="en-US" dirty="0"/>
              <a:t>Designing for Active Lives: </a:t>
            </a:r>
            <a:r>
              <a:rPr lang="en-US" dirty="0" err="1"/>
              <a:t>Contextualising</a:t>
            </a:r>
            <a:r>
              <a:rPr lang="en-US" dirty="0"/>
              <a:t> Public Toilet Provision</a:t>
            </a:r>
          </a:p>
        </p:txBody>
      </p:sp>
      <p:sp>
        <p:nvSpPr>
          <p:cNvPr id="3" name="Subtitle 2">
            <a:extLst>
              <a:ext uri="{FF2B5EF4-FFF2-40B4-BE49-F238E27FC236}">
                <a16:creationId xmlns:a16="http://schemas.microsoft.com/office/drawing/2014/main" id="{3A8E80F4-9972-C647-B49E-5AB16BF19E9D}"/>
              </a:ext>
            </a:extLst>
          </p:cNvPr>
          <p:cNvSpPr>
            <a:spLocks noGrp="1"/>
          </p:cNvSpPr>
          <p:nvPr>
            <p:ph type="subTitle" idx="1"/>
          </p:nvPr>
        </p:nvSpPr>
        <p:spPr/>
        <p:txBody>
          <a:bodyPr/>
          <a:lstStyle/>
          <a:p>
            <a:r>
              <a:rPr lang="en-US" dirty="0"/>
              <a:t>Gail Ramster &amp; Professor Jo-Anne </a:t>
            </a:r>
            <a:r>
              <a:rPr lang="en-US" dirty="0" err="1"/>
              <a:t>Bichard</a:t>
            </a:r>
            <a:endParaRPr lang="en-US" dirty="0"/>
          </a:p>
          <a:p>
            <a:r>
              <a:rPr lang="en-US" dirty="0"/>
              <a:t>Royal College of Art: Helen Hamlyn Centre for Design</a:t>
            </a:r>
          </a:p>
          <a:p>
            <a:endParaRPr lang="en-US" dirty="0"/>
          </a:p>
          <a:p>
            <a:endParaRPr lang="en-US" dirty="0"/>
          </a:p>
        </p:txBody>
      </p:sp>
      <p:pic>
        <p:nvPicPr>
          <p:cNvPr id="5" name="Picture 4" descr="HHCDlogo_2lines_2013_SMALL.jpg">
            <a:extLst>
              <a:ext uri="{FF2B5EF4-FFF2-40B4-BE49-F238E27FC236}">
                <a16:creationId xmlns:a16="http://schemas.microsoft.com/office/drawing/2014/main" id="{ED0E8B40-0EDD-6E46-9EF5-E2C34C04BC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104655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What makes a good toilet for active living?</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r>
              <a:rPr lang="en-US" dirty="0"/>
              <a:t>Available </a:t>
            </a:r>
          </a:p>
          <a:p>
            <a:r>
              <a:rPr lang="en-US" dirty="0"/>
              <a:t>Provision is fragmented</a:t>
            </a:r>
          </a:p>
          <a:p>
            <a:r>
              <a:rPr lang="en-US" dirty="0"/>
              <a:t>Public and private providers</a:t>
            </a:r>
          </a:p>
          <a:p>
            <a:r>
              <a:rPr lang="en-US" dirty="0"/>
              <a:t>Different initiatives for extending provision</a:t>
            </a:r>
          </a:p>
          <a:p>
            <a:r>
              <a:rPr lang="en-US" dirty="0"/>
              <a:t>Community Toilet Schemes</a:t>
            </a:r>
          </a:p>
          <a:p>
            <a:r>
              <a:rPr lang="en-US" dirty="0"/>
              <a:t>Can cause confusion for users – whose in whose out? </a:t>
            </a:r>
          </a:p>
          <a:p>
            <a:pPr marL="0" indent="0">
              <a:buNone/>
            </a:pPr>
            <a:endParaRPr lang="en-US" dirty="0"/>
          </a:p>
          <a:p>
            <a:r>
              <a:rPr lang="en-US" dirty="0"/>
              <a:t>GBPTM</a:t>
            </a:r>
          </a:p>
        </p:txBody>
      </p:sp>
      <p:pic>
        <p:nvPicPr>
          <p:cNvPr id="5" name="Picture 4" descr="HHCDlogo_2lines_2013_SMALL.jpg">
            <a:extLst>
              <a:ext uri="{FF2B5EF4-FFF2-40B4-BE49-F238E27FC236}">
                <a16:creationId xmlns:a16="http://schemas.microsoft.com/office/drawing/2014/main" id="{0D804775-C68C-334A-B999-5DD1837935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123737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The Great British Public Toilet Map </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r>
              <a:rPr lang="en-US" dirty="0"/>
              <a:t>A map for all ‘publicly accessible toilets’</a:t>
            </a:r>
          </a:p>
          <a:p>
            <a:r>
              <a:rPr lang="en-US" dirty="0"/>
              <a:t>‘Any toilet the public can use without being ‘a customer’</a:t>
            </a:r>
          </a:p>
          <a:p>
            <a:endParaRPr lang="en-US" dirty="0"/>
          </a:p>
        </p:txBody>
      </p:sp>
      <p:pic>
        <p:nvPicPr>
          <p:cNvPr id="4" name="Picture 3" descr="HHCDlogo_2lines_2013_SMALL.jpg">
            <a:extLst>
              <a:ext uri="{FF2B5EF4-FFF2-40B4-BE49-F238E27FC236}">
                <a16:creationId xmlns:a16="http://schemas.microsoft.com/office/drawing/2014/main" id="{4F2A60D4-8490-E348-98CB-45BB4EBDA3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319542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50223A8-9BB1-B645-BF79-7F3EE3AB0C58}"/>
              </a:ext>
            </a:extLst>
          </p:cNvPr>
          <p:cNvPicPr>
            <a:picLocks noGrp="1" noChangeAspect="1"/>
          </p:cNvPicPr>
          <p:nvPr>
            <p:ph idx="1"/>
          </p:nvPr>
        </p:nvPicPr>
        <p:blipFill>
          <a:blip r:embed="rId3"/>
          <a:stretch>
            <a:fillRect/>
          </a:stretch>
        </p:blipFill>
        <p:spPr>
          <a:xfrm>
            <a:off x="196646" y="1"/>
            <a:ext cx="11798708" cy="6858000"/>
          </a:xfrm>
          <a:ln>
            <a:solidFill>
              <a:schemeClr val="bg2">
                <a:lumMod val="50000"/>
              </a:schemeClr>
            </a:solidFill>
          </a:ln>
        </p:spPr>
      </p:pic>
    </p:spTree>
    <p:extLst>
      <p:ext uri="{BB962C8B-B14F-4D97-AF65-F5344CB8AC3E}">
        <p14:creationId xmlns:p14="http://schemas.microsoft.com/office/powerpoint/2010/main" val="170472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50223A8-9BB1-B645-BF79-7F3EE3AB0C58}"/>
              </a:ext>
            </a:extLst>
          </p:cNvPr>
          <p:cNvPicPr>
            <a:picLocks noGrp="1" noChangeAspect="1"/>
          </p:cNvPicPr>
          <p:nvPr>
            <p:ph idx="1"/>
          </p:nvPr>
        </p:nvPicPr>
        <p:blipFill>
          <a:blip r:embed="rId3"/>
          <a:stretch>
            <a:fillRect/>
          </a:stretch>
        </p:blipFill>
        <p:spPr>
          <a:xfrm>
            <a:off x="196646" y="1"/>
            <a:ext cx="11798708" cy="6858000"/>
          </a:xfrm>
        </p:spPr>
      </p:pic>
      <p:pic>
        <p:nvPicPr>
          <p:cNvPr id="3" name="Picture 2">
            <a:extLst>
              <a:ext uri="{FF2B5EF4-FFF2-40B4-BE49-F238E27FC236}">
                <a16:creationId xmlns:a16="http://schemas.microsoft.com/office/drawing/2014/main" id="{922A884A-F2BC-C94E-8066-CBC07032244D}"/>
              </a:ext>
            </a:extLst>
          </p:cNvPr>
          <p:cNvPicPr>
            <a:picLocks noChangeAspect="1"/>
          </p:cNvPicPr>
          <p:nvPr/>
        </p:nvPicPr>
        <p:blipFill>
          <a:blip r:embed="rId4"/>
          <a:stretch>
            <a:fillRect/>
          </a:stretch>
        </p:blipFill>
        <p:spPr>
          <a:xfrm>
            <a:off x="182515" y="0"/>
            <a:ext cx="11826970" cy="6858000"/>
          </a:xfrm>
          <a:prstGeom prst="rect">
            <a:avLst/>
          </a:prstGeom>
        </p:spPr>
      </p:pic>
    </p:spTree>
    <p:extLst>
      <p:ext uri="{BB962C8B-B14F-4D97-AF65-F5344CB8AC3E}">
        <p14:creationId xmlns:p14="http://schemas.microsoft.com/office/powerpoint/2010/main" val="117398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88174D-7FC2-BB40-9DC0-08CBFAAC1A26}"/>
              </a:ext>
            </a:extLst>
          </p:cNvPr>
          <p:cNvPicPr>
            <a:picLocks noChangeAspect="1"/>
          </p:cNvPicPr>
          <p:nvPr/>
        </p:nvPicPr>
        <p:blipFill>
          <a:blip r:embed="rId3"/>
          <a:stretch>
            <a:fillRect/>
          </a:stretch>
        </p:blipFill>
        <p:spPr>
          <a:xfrm>
            <a:off x="1468200" y="0"/>
            <a:ext cx="9255600" cy="6858000"/>
          </a:xfrm>
          <a:prstGeom prst="rect">
            <a:avLst/>
          </a:prstGeom>
        </p:spPr>
      </p:pic>
    </p:spTree>
    <p:extLst>
      <p:ext uri="{BB962C8B-B14F-4D97-AF65-F5344CB8AC3E}">
        <p14:creationId xmlns:p14="http://schemas.microsoft.com/office/powerpoint/2010/main" val="273625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924F7-16E3-7642-99DC-8A8619F17444}"/>
              </a:ext>
            </a:extLst>
          </p:cNvPr>
          <p:cNvPicPr>
            <a:picLocks noChangeAspect="1"/>
          </p:cNvPicPr>
          <p:nvPr/>
        </p:nvPicPr>
        <p:blipFill>
          <a:blip r:embed="rId3"/>
          <a:stretch>
            <a:fillRect/>
          </a:stretch>
        </p:blipFill>
        <p:spPr>
          <a:xfrm>
            <a:off x="196645" y="0"/>
            <a:ext cx="11798710" cy="6858000"/>
          </a:xfrm>
          <a:prstGeom prst="rect">
            <a:avLst/>
          </a:prstGeom>
        </p:spPr>
      </p:pic>
    </p:spTree>
    <p:extLst>
      <p:ext uri="{BB962C8B-B14F-4D97-AF65-F5344CB8AC3E}">
        <p14:creationId xmlns:p14="http://schemas.microsoft.com/office/powerpoint/2010/main" val="28543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47D3A-8224-E14D-90C4-62CB81E262C8}"/>
              </a:ext>
            </a:extLst>
          </p:cNvPr>
          <p:cNvPicPr>
            <a:picLocks noChangeAspect="1"/>
          </p:cNvPicPr>
          <p:nvPr/>
        </p:nvPicPr>
        <p:blipFill>
          <a:blip r:embed="rId3"/>
          <a:stretch>
            <a:fillRect/>
          </a:stretch>
        </p:blipFill>
        <p:spPr>
          <a:xfrm>
            <a:off x="203685" y="0"/>
            <a:ext cx="11784630" cy="6858000"/>
          </a:xfrm>
          <a:prstGeom prst="rect">
            <a:avLst/>
          </a:prstGeom>
        </p:spPr>
      </p:pic>
    </p:spTree>
    <p:extLst>
      <p:ext uri="{BB962C8B-B14F-4D97-AF65-F5344CB8AC3E}">
        <p14:creationId xmlns:p14="http://schemas.microsoft.com/office/powerpoint/2010/main" val="2611514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The Great British Public Toilet Map </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r>
              <a:rPr lang="en-US" dirty="0"/>
              <a:t>A map for all ‘publicly accessible toilets’</a:t>
            </a:r>
          </a:p>
          <a:p>
            <a:r>
              <a:rPr lang="en-US" dirty="0"/>
              <a:t>‘Any toilet the public can use without being ‘a customer’.</a:t>
            </a:r>
          </a:p>
          <a:p>
            <a:endParaRPr lang="en-US" dirty="0"/>
          </a:p>
        </p:txBody>
      </p:sp>
      <p:pic>
        <p:nvPicPr>
          <p:cNvPr id="6" name="Picture 5">
            <a:extLst>
              <a:ext uri="{FF2B5EF4-FFF2-40B4-BE49-F238E27FC236}">
                <a16:creationId xmlns:a16="http://schemas.microsoft.com/office/drawing/2014/main" id="{C40EE029-D580-C841-AF85-99F64171C4BA}"/>
              </a:ext>
            </a:extLst>
          </p:cNvPr>
          <p:cNvPicPr>
            <a:picLocks noChangeAspect="1"/>
          </p:cNvPicPr>
          <p:nvPr/>
        </p:nvPicPr>
        <p:blipFill>
          <a:blip r:embed="rId3"/>
          <a:stretch>
            <a:fillRect/>
          </a:stretch>
        </p:blipFill>
        <p:spPr>
          <a:xfrm>
            <a:off x="611052" y="0"/>
            <a:ext cx="10930991" cy="6858000"/>
          </a:xfrm>
          <a:prstGeom prst="rect">
            <a:avLst/>
          </a:prstGeom>
        </p:spPr>
      </p:pic>
      <p:sp>
        <p:nvSpPr>
          <p:cNvPr id="4" name="5-point Star 3">
            <a:extLst>
              <a:ext uri="{FF2B5EF4-FFF2-40B4-BE49-F238E27FC236}">
                <a16:creationId xmlns:a16="http://schemas.microsoft.com/office/drawing/2014/main" id="{8081783A-B0A0-C149-ACD5-D190B3840C42}"/>
              </a:ext>
            </a:extLst>
          </p:cNvPr>
          <p:cNvSpPr/>
          <p:nvPr/>
        </p:nvSpPr>
        <p:spPr>
          <a:xfrm>
            <a:off x="4516154" y="3501024"/>
            <a:ext cx="250129" cy="25012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1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73A955-5658-F845-A34C-49E53DE0A7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287730"/>
            <a:ext cx="12192000" cy="3570270"/>
          </a:xfrm>
          <a:prstGeom prst="rect">
            <a:avLst/>
          </a:prstGeom>
        </p:spPr>
      </p:pic>
      <p:sp>
        <p:nvSpPr>
          <p:cNvPr id="3" name="Title 1">
            <a:extLst>
              <a:ext uri="{FF2B5EF4-FFF2-40B4-BE49-F238E27FC236}">
                <a16:creationId xmlns:a16="http://schemas.microsoft.com/office/drawing/2014/main" id="{B312C0C8-E9E9-B548-9FE8-47C185C6F73E}"/>
              </a:ext>
            </a:extLst>
          </p:cNvPr>
          <p:cNvSpPr>
            <a:spLocks noGrp="1"/>
          </p:cNvSpPr>
          <p:nvPr>
            <p:ph type="title"/>
          </p:nvPr>
        </p:nvSpPr>
        <p:spPr>
          <a:xfrm>
            <a:off x="838200" y="365125"/>
            <a:ext cx="10515600" cy="1325563"/>
          </a:xfrm>
        </p:spPr>
        <p:txBody>
          <a:bodyPr/>
          <a:lstStyle/>
          <a:p>
            <a:r>
              <a:rPr lang="en-US" dirty="0"/>
              <a:t>What are Publicly Accessible Toilets?</a:t>
            </a:r>
          </a:p>
        </p:txBody>
      </p:sp>
    </p:spTree>
    <p:extLst>
      <p:ext uri="{BB962C8B-B14F-4D97-AF65-F5344CB8AC3E}">
        <p14:creationId xmlns:p14="http://schemas.microsoft.com/office/powerpoint/2010/main" val="2724483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55F3C6-6378-E848-86E5-ACEF8CEC7271}"/>
              </a:ext>
            </a:extLst>
          </p:cNvPr>
          <p:cNvPicPr>
            <a:picLocks noChangeAspect="1"/>
          </p:cNvPicPr>
          <p:nvPr/>
        </p:nvPicPr>
        <p:blipFill>
          <a:blip r:embed="rId3"/>
          <a:stretch>
            <a:fillRect/>
          </a:stretch>
        </p:blipFill>
        <p:spPr>
          <a:xfrm>
            <a:off x="0" y="3357045"/>
            <a:ext cx="12192000" cy="3744942"/>
          </a:xfrm>
          <a:prstGeom prst="rect">
            <a:avLst/>
          </a:prstGeom>
        </p:spPr>
      </p:pic>
      <p:pic>
        <p:nvPicPr>
          <p:cNvPr id="18" name="Picture 17">
            <a:extLst>
              <a:ext uri="{FF2B5EF4-FFF2-40B4-BE49-F238E27FC236}">
                <a16:creationId xmlns:a16="http://schemas.microsoft.com/office/drawing/2014/main" id="{2973A955-5658-F845-A34C-49E53DE0A7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24657"/>
            <a:ext cx="12192000" cy="3570270"/>
          </a:xfrm>
          <a:prstGeom prst="rect">
            <a:avLst/>
          </a:prstGeom>
        </p:spPr>
      </p:pic>
    </p:spTree>
    <p:extLst>
      <p:ext uri="{BB962C8B-B14F-4D97-AF65-F5344CB8AC3E}">
        <p14:creationId xmlns:p14="http://schemas.microsoft.com/office/powerpoint/2010/main" val="194383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838200" y="1825625"/>
            <a:ext cx="5100694" cy="4351338"/>
          </a:xfrm>
        </p:spPr>
        <p:txBody>
          <a:bodyPr/>
          <a:lstStyle/>
          <a:p>
            <a:endParaRPr lang="en-US" dirty="0"/>
          </a:p>
        </p:txBody>
      </p:sp>
      <p:pic>
        <p:nvPicPr>
          <p:cNvPr id="5" name="Picture 4" descr="HHCDlogo_2lines_2013_SMALL.jpg">
            <a:extLst>
              <a:ext uri="{FF2B5EF4-FFF2-40B4-BE49-F238E27FC236}">
                <a16:creationId xmlns:a16="http://schemas.microsoft.com/office/drawing/2014/main" id="{FB0FEBDD-4DC6-4749-8007-EA8C6E617D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pic>
        <p:nvPicPr>
          <p:cNvPr id="6" name="Content Placeholder 5" descr="DSCN2431.JPG">
            <a:extLst>
              <a:ext uri="{FF2B5EF4-FFF2-40B4-BE49-F238E27FC236}">
                <a16:creationId xmlns:a16="http://schemas.microsoft.com/office/drawing/2014/main" id="{0916265C-0870-0B4D-8160-08D968E02FE1}"/>
              </a:ext>
            </a:extLst>
          </p:cNvPr>
          <p:cNvPicPr>
            <a:picLocks noChangeAspect="1"/>
          </p:cNvPicPr>
          <p:nvPr/>
        </p:nvPicPr>
        <p:blipFill>
          <a:blip r:embed="rId4" cstate="hqprint">
            <a:extLst>
              <a:ext uri="{28A0092B-C50C-407E-A947-70E740481C1C}">
                <a14:useLocalDpi xmlns:a14="http://schemas.microsoft.com/office/drawing/2010/main"/>
              </a:ext>
            </a:extLst>
          </a:blip>
          <a:srcRect l="-18187" r="-18187"/>
          <a:stretch>
            <a:fillRect/>
          </a:stretch>
        </p:blipFill>
        <p:spPr>
          <a:xfrm>
            <a:off x="5569998" y="1322536"/>
            <a:ext cx="4155398" cy="2285309"/>
          </a:xfrm>
          <a:prstGeom prst="rect">
            <a:avLst/>
          </a:prstGeom>
        </p:spPr>
      </p:pic>
      <p:pic>
        <p:nvPicPr>
          <p:cNvPr id="7" name="Picture 6" descr="IMGP0971.JPG">
            <a:extLst>
              <a:ext uri="{FF2B5EF4-FFF2-40B4-BE49-F238E27FC236}">
                <a16:creationId xmlns:a16="http://schemas.microsoft.com/office/drawing/2014/main" id="{44EDC96E-16BE-754C-89FF-283AB6A586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04240" y="281789"/>
            <a:ext cx="2735306" cy="3191119"/>
          </a:xfrm>
          <a:prstGeom prst="rect">
            <a:avLst/>
          </a:prstGeom>
        </p:spPr>
      </p:pic>
      <p:pic>
        <p:nvPicPr>
          <p:cNvPr id="8" name="Picture 7" descr="IMG_8336.JPG">
            <a:extLst>
              <a:ext uri="{FF2B5EF4-FFF2-40B4-BE49-F238E27FC236}">
                <a16:creationId xmlns:a16="http://schemas.microsoft.com/office/drawing/2014/main" id="{392189C8-9B15-C44F-8959-D162DED183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6186435" y="3863723"/>
            <a:ext cx="2955971" cy="2955971"/>
          </a:xfrm>
          <a:prstGeom prst="rect">
            <a:avLst/>
          </a:prstGeom>
        </p:spPr>
      </p:pic>
      <p:pic>
        <p:nvPicPr>
          <p:cNvPr id="9" name="Picture 8">
            <a:extLst>
              <a:ext uri="{FF2B5EF4-FFF2-40B4-BE49-F238E27FC236}">
                <a16:creationId xmlns:a16="http://schemas.microsoft.com/office/drawing/2014/main" id="{98847DC6-1760-DB40-81FF-88B2638A2E7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389947" y="3553980"/>
            <a:ext cx="2540000" cy="3265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559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9BA324-D6E2-DE40-A603-BD86F744EA03}"/>
              </a:ext>
            </a:extLst>
          </p:cNvPr>
          <p:cNvCxnSpPr>
            <a:cxnSpLocks/>
          </p:cNvCxnSpPr>
          <p:nvPr/>
        </p:nvCxnSpPr>
        <p:spPr>
          <a:xfrm>
            <a:off x="5276772" y="5737055"/>
            <a:ext cx="5501964" cy="22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1068D8E-DF49-B749-BA15-14D967C399E5}"/>
              </a:ext>
            </a:extLst>
          </p:cNvPr>
          <p:cNvPicPr>
            <a:picLocks noChangeAspect="1"/>
          </p:cNvPicPr>
          <p:nvPr/>
        </p:nvPicPr>
        <p:blipFill>
          <a:blip r:embed="rId3"/>
          <a:stretch>
            <a:fillRect/>
          </a:stretch>
        </p:blipFill>
        <p:spPr>
          <a:xfrm>
            <a:off x="-1" y="601225"/>
            <a:ext cx="12310637" cy="4687465"/>
          </a:xfrm>
          <a:prstGeom prst="rect">
            <a:avLst/>
          </a:prstGeom>
        </p:spPr>
      </p:pic>
      <p:sp>
        <p:nvSpPr>
          <p:cNvPr id="9" name="Title 1">
            <a:extLst>
              <a:ext uri="{FF2B5EF4-FFF2-40B4-BE49-F238E27FC236}">
                <a16:creationId xmlns:a16="http://schemas.microsoft.com/office/drawing/2014/main" id="{C2058822-C04D-6245-A5C5-DDE5335912D6}"/>
              </a:ext>
            </a:extLst>
          </p:cNvPr>
          <p:cNvSpPr>
            <a:spLocks noGrp="1"/>
          </p:cNvSpPr>
          <p:nvPr>
            <p:ph type="title"/>
          </p:nvPr>
        </p:nvSpPr>
        <p:spPr>
          <a:xfrm>
            <a:off x="838200" y="365125"/>
            <a:ext cx="10515600" cy="1325563"/>
          </a:xfrm>
        </p:spPr>
        <p:txBody>
          <a:bodyPr/>
          <a:lstStyle/>
          <a:p>
            <a:r>
              <a:rPr lang="en-US" dirty="0"/>
              <a:t>Publicly Accessible Toilets</a:t>
            </a:r>
          </a:p>
        </p:txBody>
      </p:sp>
      <p:sp>
        <p:nvSpPr>
          <p:cNvPr id="28" name="Oval 27">
            <a:extLst>
              <a:ext uri="{FF2B5EF4-FFF2-40B4-BE49-F238E27FC236}">
                <a16:creationId xmlns:a16="http://schemas.microsoft.com/office/drawing/2014/main" id="{9E140D59-C706-5644-B266-F95DD1B58E24}"/>
              </a:ext>
            </a:extLst>
          </p:cNvPr>
          <p:cNvSpPr/>
          <p:nvPr/>
        </p:nvSpPr>
        <p:spPr>
          <a:xfrm>
            <a:off x="5200572"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B85EE2-8D60-9A42-A291-F705FCAADA75}"/>
              </a:ext>
            </a:extLst>
          </p:cNvPr>
          <p:cNvSpPr/>
          <p:nvPr/>
        </p:nvSpPr>
        <p:spPr>
          <a:xfrm>
            <a:off x="6440180"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01994D-6062-1E4E-BB8D-E74C20698446}"/>
              </a:ext>
            </a:extLst>
          </p:cNvPr>
          <p:cNvSpPr/>
          <p:nvPr/>
        </p:nvSpPr>
        <p:spPr>
          <a:xfrm>
            <a:off x="6748662"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F30EA9A-8534-AE4B-BD18-AD2E19F7563E}"/>
              </a:ext>
            </a:extLst>
          </p:cNvPr>
          <p:cNvSpPr/>
          <p:nvPr/>
        </p:nvSpPr>
        <p:spPr>
          <a:xfrm>
            <a:off x="7041728"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FD639CC-A8A7-0E48-8DA3-667525DDB692}"/>
              </a:ext>
            </a:extLst>
          </p:cNvPr>
          <p:cNvSpPr/>
          <p:nvPr/>
        </p:nvSpPr>
        <p:spPr>
          <a:xfrm>
            <a:off x="7316450"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B4D8A9E-7E12-0346-959D-2300950F562B}"/>
              </a:ext>
            </a:extLst>
          </p:cNvPr>
          <p:cNvSpPr/>
          <p:nvPr/>
        </p:nvSpPr>
        <p:spPr>
          <a:xfrm>
            <a:off x="8160828"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CD4771C-CE76-1440-95F0-107E481F5B64}"/>
              </a:ext>
            </a:extLst>
          </p:cNvPr>
          <p:cNvSpPr/>
          <p:nvPr/>
        </p:nvSpPr>
        <p:spPr>
          <a:xfrm>
            <a:off x="10043970"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C5A712F-2A57-5A43-A077-9DE2CB9466F0}"/>
              </a:ext>
            </a:extLst>
          </p:cNvPr>
          <p:cNvCxnSpPr>
            <a:cxnSpLocks/>
          </p:cNvCxnSpPr>
          <p:nvPr/>
        </p:nvCxnSpPr>
        <p:spPr>
          <a:xfrm flipV="1">
            <a:off x="6209707" y="5070527"/>
            <a:ext cx="0" cy="790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6FC65A-64B0-CF41-9D87-355E20274757}"/>
              </a:ext>
            </a:extLst>
          </p:cNvPr>
          <p:cNvCxnSpPr>
            <a:cxnSpLocks/>
            <a:stCxn id="24" idx="4"/>
          </p:cNvCxnSpPr>
          <p:nvPr/>
        </p:nvCxnSpPr>
        <p:spPr>
          <a:xfrm flipV="1">
            <a:off x="6459712" y="5062291"/>
            <a:ext cx="0" cy="414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C7493F4-3AE0-8D40-A768-5EB94D8080AA}"/>
              </a:ext>
            </a:extLst>
          </p:cNvPr>
          <p:cNvCxnSpPr>
            <a:cxnSpLocks/>
            <a:stCxn id="25" idx="4"/>
          </p:cNvCxnSpPr>
          <p:nvPr/>
        </p:nvCxnSpPr>
        <p:spPr>
          <a:xfrm flipV="1">
            <a:off x="6787791" y="5062291"/>
            <a:ext cx="1247" cy="414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F246B0-B3A2-A742-AD61-7E0500A8BD0F}"/>
              </a:ext>
            </a:extLst>
          </p:cNvPr>
          <p:cNvCxnSpPr>
            <a:cxnSpLocks/>
            <a:stCxn id="26" idx="4"/>
          </p:cNvCxnSpPr>
          <p:nvPr/>
        </p:nvCxnSpPr>
        <p:spPr>
          <a:xfrm flipV="1">
            <a:off x="7787252" y="5045881"/>
            <a:ext cx="0" cy="431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2EFC98-DB0A-B64D-B53E-7815A5C9C8A3}"/>
              </a:ext>
            </a:extLst>
          </p:cNvPr>
          <p:cNvCxnSpPr>
            <a:cxnSpLocks/>
            <a:stCxn id="27" idx="4"/>
          </p:cNvCxnSpPr>
          <p:nvPr/>
        </p:nvCxnSpPr>
        <p:spPr>
          <a:xfrm flipV="1">
            <a:off x="10116906" y="5053023"/>
            <a:ext cx="0" cy="424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31D771-08EC-6649-AB5E-EA14FFABD1E9}"/>
              </a:ext>
            </a:extLst>
          </p:cNvPr>
          <p:cNvCxnSpPr>
            <a:cxnSpLocks/>
            <a:stCxn id="21" idx="4"/>
          </p:cNvCxnSpPr>
          <p:nvPr/>
        </p:nvCxnSpPr>
        <p:spPr>
          <a:xfrm flipV="1">
            <a:off x="4813580" y="5057275"/>
            <a:ext cx="0" cy="419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7467EDE-8DB8-894C-9C19-E4FE17C172EA}"/>
              </a:ext>
            </a:extLst>
          </p:cNvPr>
          <p:cNvCxnSpPr>
            <a:cxnSpLocks/>
            <a:stCxn id="19" idx="4"/>
          </p:cNvCxnSpPr>
          <p:nvPr/>
        </p:nvCxnSpPr>
        <p:spPr>
          <a:xfrm flipH="1" flipV="1">
            <a:off x="4465531" y="5057275"/>
            <a:ext cx="1436" cy="419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EC3BC8-2806-EB45-BAC9-89DE1B020A7E}"/>
              </a:ext>
            </a:extLst>
          </p:cNvPr>
          <p:cNvCxnSpPr>
            <a:cxnSpLocks/>
            <a:stCxn id="17" idx="4"/>
          </p:cNvCxnSpPr>
          <p:nvPr/>
        </p:nvCxnSpPr>
        <p:spPr>
          <a:xfrm flipH="1" flipV="1">
            <a:off x="3112466" y="5027411"/>
            <a:ext cx="15852" cy="44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6462B9E-543D-134D-AF01-455AE11A6EC8}"/>
              </a:ext>
            </a:extLst>
          </p:cNvPr>
          <p:cNvCxnSpPr>
            <a:cxnSpLocks/>
            <a:stCxn id="15" idx="4"/>
          </p:cNvCxnSpPr>
          <p:nvPr/>
        </p:nvCxnSpPr>
        <p:spPr>
          <a:xfrm flipV="1">
            <a:off x="2506361" y="5027411"/>
            <a:ext cx="0" cy="44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F487A69-7560-1F44-952C-59DE7FB346D2}"/>
              </a:ext>
            </a:extLst>
          </p:cNvPr>
          <p:cNvCxnSpPr>
            <a:cxnSpLocks/>
            <a:stCxn id="14" idx="4"/>
          </p:cNvCxnSpPr>
          <p:nvPr/>
        </p:nvCxnSpPr>
        <p:spPr>
          <a:xfrm flipV="1">
            <a:off x="1266566" y="5027411"/>
            <a:ext cx="0" cy="449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74AC51A-5C12-4544-8BAE-8D8D7F4DA2C5}"/>
              </a:ext>
            </a:extLst>
          </p:cNvPr>
          <p:cNvCxnSpPr>
            <a:cxnSpLocks/>
            <a:stCxn id="13" idx="4"/>
          </p:cNvCxnSpPr>
          <p:nvPr/>
        </p:nvCxnSpPr>
        <p:spPr>
          <a:xfrm flipV="1">
            <a:off x="838200" y="5070529"/>
            <a:ext cx="0" cy="406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2A81C3-5A17-2949-B02D-88761040F9F7}"/>
              </a:ext>
            </a:extLst>
          </p:cNvPr>
          <p:cNvCxnSpPr>
            <a:cxnSpLocks/>
            <a:stCxn id="6" idx="4"/>
          </p:cNvCxnSpPr>
          <p:nvPr/>
        </p:nvCxnSpPr>
        <p:spPr>
          <a:xfrm flipV="1">
            <a:off x="358347" y="5062425"/>
            <a:ext cx="0" cy="41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C01EED1-FCDC-074F-9E50-E325632E2EA2}"/>
              </a:ext>
            </a:extLst>
          </p:cNvPr>
          <p:cNvSpPr/>
          <p:nvPr/>
        </p:nvSpPr>
        <p:spPr>
          <a:xfrm>
            <a:off x="222423"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A5B461-567B-6140-8F5A-628FDC6FAD9E}"/>
              </a:ext>
            </a:extLst>
          </p:cNvPr>
          <p:cNvSpPr/>
          <p:nvPr/>
        </p:nvSpPr>
        <p:spPr>
          <a:xfrm>
            <a:off x="702276"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2EF1DAB-D69A-C940-86FC-8E58F072B91C}"/>
              </a:ext>
            </a:extLst>
          </p:cNvPr>
          <p:cNvSpPr/>
          <p:nvPr/>
        </p:nvSpPr>
        <p:spPr>
          <a:xfrm>
            <a:off x="1130642"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8944882-BA85-C341-AEF9-2EBDD07A5979}"/>
              </a:ext>
            </a:extLst>
          </p:cNvPr>
          <p:cNvSpPr/>
          <p:nvPr/>
        </p:nvSpPr>
        <p:spPr>
          <a:xfrm>
            <a:off x="2370437"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4BD8823-88A6-5042-9D2E-9C9DDF4CB469}"/>
              </a:ext>
            </a:extLst>
          </p:cNvPr>
          <p:cNvSpPr/>
          <p:nvPr/>
        </p:nvSpPr>
        <p:spPr>
          <a:xfrm>
            <a:off x="2992394"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B9D515-403D-F442-92EE-F1D4A02B41DD}"/>
              </a:ext>
            </a:extLst>
          </p:cNvPr>
          <p:cNvSpPr/>
          <p:nvPr/>
        </p:nvSpPr>
        <p:spPr>
          <a:xfrm>
            <a:off x="4331043"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8CE6B58-E331-8646-82A3-2E5D0D863C87}"/>
              </a:ext>
            </a:extLst>
          </p:cNvPr>
          <p:cNvSpPr/>
          <p:nvPr/>
        </p:nvSpPr>
        <p:spPr>
          <a:xfrm>
            <a:off x="4677656"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D4CADD0-CACC-3E46-953C-1D78C6B5D949}"/>
              </a:ext>
            </a:extLst>
          </p:cNvPr>
          <p:cNvSpPr/>
          <p:nvPr/>
        </p:nvSpPr>
        <p:spPr>
          <a:xfrm>
            <a:off x="6073783" y="5603189"/>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8C79D27-BAC8-484A-896C-6F467958C324}"/>
              </a:ext>
            </a:extLst>
          </p:cNvPr>
          <p:cNvSpPr/>
          <p:nvPr/>
        </p:nvSpPr>
        <p:spPr>
          <a:xfrm>
            <a:off x="6323788"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984C53-4EB0-5245-BFBC-ED534A3FD338}"/>
              </a:ext>
            </a:extLst>
          </p:cNvPr>
          <p:cNvSpPr/>
          <p:nvPr/>
        </p:nvSpPr>
        <p:spPr>
          <a:xfrm>
            <a:off x="6651867"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F6F04B-3E54-8E4E-8CA7-6D258323341E}"/>
              </a:ext>
            </a:extLst>
          </p:cNvPr>
          <p:cNvSpPr/>
          <p:nvPr/>
        </p:nvSpPr>
        <p:spPr>
          <a:xfrm>
            <a:off x="7651328"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3A1F5E2-CA5D-0D47-A608-B8A7704042BF}"/>
              </a:ext>
            </a:extLst>
          </p:cNvPr>
          <p:cNvSpPr/>
          <p:nvPr/>
        </p:nvSpPr>
        <p:spPr>
          <a:xfrm>
            <a:off x="9980982" y="520528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B16B281-F676-0041-B0A3-FFD1BE1B813A}"/>
              </a:ext>
            </a:extLst>
          </p:cNvPr>
          <p:cNvSpPr/>
          <p:nvPr/>
        </p:nvSpPr>
        <p:spPr>
          <a:xfrm>
            <a:off x="8585077" y="5667029"/>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CBAF1F3-4993-D747-AC8E-4AB5D04E6197}"/>
              </a:ext>
            </a:extLst>
          </p:cNvPr>
          <p:cNvSpPr/>
          <p:nvPr/>
        </p:nvSpPr>
        <p:spPr>
          <a:xfrm>
            <a:off x="222423" y="6256775"/>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ontent Placeholder 2">
            <a:extLst>
              <a:ext uri="{FF2B5EF4-FFF2-40B4-BE49-F238E27FC236}">
                <a16:creationId xmlns:a16="http://schemas.microsoft.com/office/drawing/2014/main" id="{3FBDBE39-F0B3-6E4D-AE28-8F5029516D2D}"/>
              </a:ext>
            </a:extLst>
          </p:cNvPr>
          <p:cNvSpPr>
            <a:spLocks noGrp="1"/>
          </p:cNvSpPr>
          <p:nvPr>
            <p:ph idx="1"/>
          </p:nvPr>
        </p:nvSpPr>
        <p:spPr>
          <a:xfrm>
            <a:off x="480384" y="6251323"/>
            <a:ext cx="6344478" cy="539723"/>
          </a:xfrm>
        </p:spPr>
        <p:txBody>
          <a:bodyPr>
            <a:normAutofit/>
          </a:bodyPr>
          <a:lstStyle/>
          <a:p>
            <a:pPr marL="0" indent="0">
              <a:buNone/>
            </a:pPr>
            <a:r>
              <a:rPr lang="en-US" sz="1600" dirty="0"/>
              <a:t>Included on Great British Public Toilet Map</a:t>
            </a:r>
          </a:p>
          <a:p>
            <a:endParaRPr lang="en-US" sz="1600" dirty="0"/>
          </a:p>
        </p:txBody>
      </p:sp>
      <p:sp>
        <p:nvSpPr>
          <p:cNvPr id="48" name="Oval 47">
            <a:extLst>
              <a:ext uri="{FF2B5EF4-FFF2-40B4-BE49-F238E27FC236}">
                <a16:creationId xmlns:a16="http://schemas.microsoft.com/office/drawing/2014/main" id="{EEEDC72F-AAB1-694A-BEAF-7B0DE126BEBC}"/>
              </a:ext>
            </a:extLst>
          </p:cNvPr>
          <p:cNvSpPr/>
          <p:nvPr/>
        </p:nvSpPr>
        <p:spPr>
          <a:xfrm>
            <a:off x="10648654" y="5662913"/>
            <a:ext cx="152400" cy="15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C8F2128-7193-1F46-AD94-683B14D0C9D2}"/>
              </a:ext>
            </a:extLst>
          </p:cNvPr>
          <p:cNvCxnSpPr>
            <a:cxnSpLocks/>
            <a:stCxn id="50" idx="4"/>
          </p:cNvCxnSpPr>
          <p:nvPr/>
        </p:nvCxnSpPr>
        <p:spPr>
          <a:xfrm flipV="1">
            <a:off x="5216701" y="5062195"/>
            <a:ext cx="0" cy="419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D8D86986-AFED-5F49-A5EF-3A8E4906C23A}"/>
              </a:ext>
            </a:extLst>
          </p:cNvPr>
          <p:cNvSpPr/>
          <p:nvPr/>
        </p:nvSpPr>
        <p:spPr>
          <a:xfrm>
            <a:off x="5080777" y="5210203"/>
            <a:ext cx="271848" cy="2718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3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5">
                                            <p:txEl>
                                              <p:pRg st="0" end="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6" grpId="0" animBg="1"/>
      <p:bldP spid="13" grpId="0" animBg="1"/>
      <p:bldP spid="14" grpId="0" animBg="1"/>
      <p:bldP spid="15" grpId="0" animBg="1"/>
      <p:bldP spid="17" grpId="0" animBg="1"/>
      <p:bldP spid="19" grpId="0" animBg="1"/>
      <p:bldP spid="21" grpId="0" animBg="1"/>
      <p:bldP spid="23" grpId="0" animBg="1"/>
      <p:bldP spid="24" grpId="0" animBg="1"/>
      <p:bldP spid="25" grpId="0" animBg="1"/>
      <p:bldP spid="26" grpId="0" animBg="1"/>
      <p:bldP spid="27" grpId="0" animBg="1"/>
      <p:bldP spid="73" grpId="0" animBg="1"/>
      <p:bldP spid="74" grpId="0" animBg="1"/>
      <p:bldP spid="75" grpId="0" build="p"/>
      <p:bldP spid="48"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0EE029-D580-C841-AF85-99F64171C4BA}"/>
              </a:ext>
            </a:extLst>
          </p:cNvPr>
          <p:cNvPicPr>
            <a:picLocks noChangeAspect="1"/>
          </p:cNvPicPr>
          <p:nvPr/>
        </p:nvPicPr>
        <p:blipFill>
          <a:blip r:embed="rId3"/>
          <a:stretch>
            <a:fillRect/>
          </a:stretch>
        </p:blipFill>
        <p:spPr>
          <a:xfrm>
            <a:off x="1247873" y="0"/>
            <a:ext cx="10930991" cy="6858000"/>
          </a:xfrm>
          <a:prstGeom prst="rect">
            <a:avLst/>
          </a:prstGeom>
        </p:spPr>
      </p:pic>
      <p:sp>
        <p:nvSpPr>
          <p:cNvPr id="56" name="Rectangle 55">
            <a:extLst>
              <a:ext uri="{FF2B5EF4-FFF2-40B4-BE49-F238E27FC236}">
                <a16:creationId xmlns:a16="http://schemas.microsoft.com/office/drawing/2014/main" id="{A63749A1-25D4-624B-B226-E2441AC293E0}"/>
              </a:ext>
            </a:extLst>
          </p:cNvPr>
          <p:cNvSpPr/>
          <p:nvPr/>
        </p:nvSpPr>
        <p:spPr>
          <a:xfrm>
            <a:off x="1228044" y="-21059"/>
            <a:ext cx="10963955" cy="7058826"/>
          </a:xfrm>
          <a:prstGeom prst="rect">
            <a:avLst/>
          </a:pr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5715F70-88EC-BE4E-B955-62861FF34654}"/>
              </a:ext>
            </a:extLst>
          </p:cNvPr>
          <p:cNvGrpSpPr/>
          <p:nvPr/>
        </p:nvGrpSpPr>
        <p:grpSpPr>
          <a:xfrm>
            <a:off x="799899" y="4000815"/>
            <a:ext cx="6771662" cy="2564731"/>
            <a:chOff x="152685" y="4033995"/>
            <a:chExt cx="6771662" cy="2564731"/>
          </a:xfrm>
        </p:grpSpPr>
        <p:sp>
          <p:nvSpPr>
            <p:cNvPr id="10" name="Oval 9">
              <a:extLst>
                <a:ext uri="{FF2B5EF4-FFF2-40B4-BE49-F238E27FC236}">
                  <a16:creationId xmlns:a16="http://schemas.microsoft.com/office/drawing/2014/main" id="{895AE55D-0753-7344-ADC0-5580AED868ED}"/>
                </a:ext>
              </a:extLst>
            </p:cNvPr>
            <p:cNvSpPr/>
            <p:nvPr/>
          </p:nvSpPr>
          <p:spPr>
            <a:xfrm>
              <a:off x="6770584" y="4033995"/>
              <a:ext cx="153763" cy="153763"/>
            </a:xfrm>
            <a:prstGeom prst="ellipse">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47440DA-8187-F24A-BDA5-BEFFE16C17BD}"/>
                </a:ext>
              </a:extLst>
            </p:cNvPr>
            <p:cNvSpPr/>
            <p:nvPr/>
          </p:nvSpPr>
          <p:spPr>
            <a:xfrm>
              <a:off x="188958" y="6444963"/>
              <a:ext cx="153763" cy="153763"/>
            </a:xfrm>
            <a:prstGeom prst="ellipse">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1" name="Content Placeholder 2">
              <a:extLst>
                <a:ext uri="{FF2B5EF4-FFF2-40B4-BE49-F238E27FC236}">
                  <a16:creationId xmlns:a16="http://schemas.microsoft.com/office/drawing/2014/main" id="{B5BAC85A-80B5-1445-8545-E32A81504633}"/>
                </a:ext>
              </a:extLst>
            </p:cNvPr>
            <p:cNvSpPr txBox="1">
              <a:spLocks/>
            </p:cNvSpPr>
            <p:nvPr/>
          </p:nvSpPr>
          <p:spPr>
            <a:xfrm rot="16200000">
              <a:off x="-431082" y="5644454"/>
              <a:ext cx="1409085"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Hospital</a:t>
              </a:r>
            </a:p>
            <a:p>
              <a:endParaRPr lang="en-US" sz="1200" dirty="0"/>
            </a:p>
          </p:txBody>
        </p:sp>
      </p:grpSp>
      <p:grpSp>
        <p:nvGrpSpPr>
          <p:cNvPr id="53" name="Group 52">
            <a:extLst>
              <a:ext uri="{FF2B5EF4-FFF2-40B4-BE49-F238E27FC236}">
                <a16:creationId xmlns:a16="http://schemas.microsoft.com/office/drawing/2014/main" id="{C6FDFAA4-4324-B541-8EE8-7366FFD672BB}"/>
              </a:ext>
            </a:extLst>
          </p:cNvPr>
          <p:cNvGrpSpPr/>
          <p:nvPr/>
        </p:nvGrpSpPr>
        <p:grpSpPr>
          <a:xfrm>
            <a:off x="401432" y="1033688"/>
            <a:ext cx="9897521" cy="5559197"/>
            <a:chOff x="-235389" y="1033688"/>
            <a:chExt cx="9897521" cy="5559197"/>
          </a:xfrm>
        </p:grpSpPr>
        <p:sp>
          <p:nvSpPr>
            <p:cNvPr id="11" name="Oval 10">
              <a:extLst>
                <a:ext uri="{FF2B5EF4-FFF2-40B4-BE49-F238E27FC236}">
                  <a16:creationId xmlns:a16="http://schemas.microsoft.com/office/drawing/2014/main" id="{95D1B668-A92E-D048-8492-7E22B71E8389}"/>
                </a:ext>
              </a:extLst>
            </p:cNvPr>
            <p:cNvSpPr/>
            <p:nvPr/>
          </p:nvSpPr>
          <p:spPr>
            <a:xfrm>
              <a:off x="7541825" y="3613404"/>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7078D0-42D6-0149-9278-E125EE6CC1FC}"/>
                </a:ext>
              </a:extLst>
            </p:cNvPr>
            <p:cNvSpPr/>
            <p:nvPr/>
          </p:nvSpPr>
          <p:spPr>
            <a:xfrm>
              <a:off x="9040377" y="1033688"/>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C7E942-5F12-6942-8418-296B9D1A6135}"/>
                </a:ext>
              </a:extLst>
            </p:cNvPr>
            <p:cNvSpPr/>
            <p:nvPr/>
          </p:nvSpPr>
          <p:spPr>
            <a:xfrm>
              <a:off x="9322165" y="6080348"/>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9737F9D-36F0-FF4F-8F25-027076617297}"/>
                </a:ext>
              </a:extLst>
            </p:cNvPr>
            <p:cNvSpPr/>
            <p:nvPr/>
          </p:nvSpPr>
          <p:spPr>
            <a:xfrm>
              <a:off x="9508369" y="6420070"/>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5A90E6C-EAB0-E048-AED7-7438093D5E1B}"/>
                </a:ext>
              </a:extLst>
            </p:cNvPr>
            <p:cNvSpPr/>
            <p:nvPr/>
          </p:nvSpPr>
          <p:spPr>
            <a:xfrm>
              <a:off x="8130403" y="6439122"/>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Oval 37">
              <a:extLst>
                <a:ext uri="{FF2B5EF4-FFF2-40B4-BE49-F238E27FC236}">
                  <a16:creationId xmlns:a16="http://schemas.microsoft.com/office/drawing/2014/main" id="{3D3BE410-61F1-5247-95E7-01A49A98CFB8}"/>
                </a:ext>
              </a:extLst>
            </p:cNvPr>
            <p:cNvSpPr/>
            <p:nvPr/>
          </p:nvSpPr>
          <p:spPr>
            <a:xfrm>
              <a:off x="-204037" y="6420069"/>
              <a:ext cx="153763" cy="153763"/>
            </a:xfrm>
            <a:prstGeom prst="ellipse">
              <a:avLst/>
            </a:prstGeom>
            <a:solidFill>
              <a:srgbClr val="00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2">
              <a:extLst>
                <a:ext uri="{FF2B5EF4-FFF2-40B4-BE49-F238E27FC236}">
                  <a16:creationId xmlns:a16="http://schemas.microsoft.com/office/drawing/2014/main" id="{3B5ED13B-15D3-724E-9C3E-742CF1282EBF}"/>
                </a:ext>
              </a:extLst>
            </p:cNvPr>
            <p:cNvSpPr txBox="1">
              <a:spLocks/>
            </p:cNvSpPr>
            <p:nvPr/>
          </p:nvSpPr>
          <p:spPr>
            <a:xfrm rot="16200000">
              <a:off x="-819156" y="5607734"/>
              <a:ext cx="1409085"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Cultural Institute</a:t>
              </a:r>
            </a:p>
            <a:p>
              <a:endParaRPr lang="en-US" sz="1200" dirty="0"/>
            </a:p>
          </p:txBody>
        </p:sp>
      </p:grpSp>
      <p:grpSp>
        <p:nvGrpSpPr>
          <p:cNvPr id="55" name="Group 54">
            <a:extLst>
              <a:ext uri="{FF2B5EF4-FFF2-40B4-BE49-F238E27FC236}">
                <a16:creationId xmlns:a16="http://schemas.microsoft.com/office/drawing/2014/main" id="{EFFA78E3-98A8-3A4D-9D12-512546BF7E10}"/>
              </a:ext>
            </a:extLst>
          </p:cNvPr>
          <p:cNvGrpSpPr/>
          <p:nvPr/>
        </p:nvGrpSpPr>
        <p:grpSpPr>
          <a:xfrm>
            <a:off x="430741" y="42341"/>
            <a:ext cx="10263456" cy="4269698"/>
            <a:chOff x="-221430" y="48831"/>
            <a:chExt cx="10263456" cy="4269698"/>
          </a:xfrm>
        </p:grpSpPr>
        <p:sp>
          <p:nvSpPr>
            <p:cNvPr id="4" name="Oval 3">
              <a:extLst>
                <a:ext uri="{FF2B5EF4-FFF2-40B4-BE49-F238E27FC236}">
                  <a16:creationId xmlns:a16="http://schemas.microsoft.com/office/drawing/2014/main" id="{5267B6A2-2E7F-E743-99E5-66F37B3F8DC4}"/>
                </a:ext>
              </a:extLst>
            </p:cNvPr>
            <p:cNvSpPr/>
            <p:nvPr/>
          </p:nvSpPr>
          <p:spPr>
            <a:xfrm>
              <a:off x="6337905" y="3326583"/>
              <a:ext cx="153763" cy="153763"/>
            </a:xfrm>
            <a:prstGeom prst="ellipse">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8B0DE03-300D-AD47-8D39-0DEE751D4542}"/>
                </a:ext>
              </a:extLst>
            </p:cNvPr>
            <p:cNvSpPr/>
            <p:nvPr/>
          </p:nvSpPr>
          <p:spPr>
            <a:xfrm>
              <a:off x="6697114" y="48831"/>
              <a:ext cx="153763" cy="153763"/>
            </a:xfrm>
            <a:prstGeom prst="ellipse">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1BF58A0-43A3-804C-B484-8952D346A495}"/>
                </a:ext>
              </a:extLst>
            </p:cNvPr>
            <p:cNvSpPr/>
            <p:nvPr/>
          </p:nvSpPr>
          <p:spPr>
            <a:xfrm>
              <a:off x="9888263" y="3890608"/>
              <a:ext cx="153763" cy="153763"/>
            </a:xfrm>
            <a:prstGeom prst="ellipse">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5D89CCA-0F81-E74D-B26C-45F3867FE5E8}"/>
                </a:ext>
              </a:extLst>
            </p:cNvPr>
            <p:cNvSpPr/>
            <p:nvPr/>
          </p:nvSpPr>
          <p:spPr>
            <a:xfrm>
              <a:off x="-187766" y="4164766"/>
              <a:ext cx="153763" cy="153763"/>
            </a:xfrm>
            <a:prstGeom prst="ellipse">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946E003B-0D58-1C44-A488-2F847169A6D3}"/>
                </a:ext>
              </a:extLst>
            </p:cNvPr>
            <p:cNvSpPr txBox="1">
              <a:spLocks/>
            </p:cNvSpPr>
            <p:nvPr/>
          </p:nvSpPr>
          <p:spPr>
            <a:xfrm rot="16200000">
              <a:off x="-1000235" y="3149545"/>
              <a:ext cx="1799162"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Community Toilet Scheme</a:t>
              </a:r>
            </a:p>
            <a:p>
              <a:endParaRPr lang="en-US" sz="1200" dirty="0"/>
            </a:p>
          </p:txBody>
        </p:sp>
      </p:grpSp>
      <p:grpSp>
        <p:nvGrpSpPr>
          <p:cNvPr id="51" name="Group 50">
            <a:extLst>
              <a:ext uri="{FF2B5EF4-FFF2-40B4-BE49-F238E27FC236}">
                <a16:creationId xmlns:a16="http://schemas.microsoft.com/office/drawing/2014/main" id="{DEEDA0B8-431F-DF48-B9A0-BEEE5FF15BAF}"/>
              </a:ext>
            </a:extLst>
          </p:cNvPr>
          <p:cNvGrpSpPr/>
          <p:nvPr/>
        </p:nvGrpSpPr>
        <p:grpSpPr>
          <a:xfrm>
            <a:off x="799895" y="77479"/>
            <a:ext cx="9862430" cy="4240993"/>
            <a:chOff x="165064" y="54385"/>
            <a:chExt cx="9862430" cy="4240993"/>
          </a:xfrm>
        </p:grpSpPr>
        <p:sp>
          <p:nvSpPr>
            <p:cNvPr id="13" name="Oval 12">
              <a:extLst>
                <a:ext uri="{FF2B5EF4-FFF2-40B4-BE49-F238E27FC236}">
                  <a16:creationId xmlns:a16="http://schemas.microsoft.com/office/drawing/2014/main" id="{3D128EDE-CD38-9A48-A33A-960D5990EC91}"/>
                </a:ext>
              </a:extLst>
            </p:cNvPr>
            <p:cNvSpPr/>
            <p:nvPr/>
          </p:nvSpPr>
          <p:spPr>
            <a:xfrm>
              <a:off x="9158898" y="1772065"/>
              <a:ext cx="153763" cy="153763"/>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1F2A890-142C-BE48-B971-04F96A405883}"/>
                </a:ext>
              </a:extLst>
            </p:cNvPr>
            <p:cNvSpPr/>
            <p:nvPr/>
          </p:nvSpPr>
          <p:spPr>
            <a:xfrm>
              <a:off x="9873731" y="2277494"/>
              <a:ext cx="153763" cy="153763"/>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799AE4-2142-314A-992B-FA43A75C5DC2}"/>
                </a:ext>
              </a:extLst>
            </p:cNvPr>
            <p:cNvSpPr/>
            <p:nvPr/>
          </p:nvSpPr>
          <p:spPr>
            <a:xfrm>
              <a:off x="9564428" y="212054"/>
              <a:ext cx="153763" cy="153763"/>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4FE334-2FDF-7346-BECD-6C06135B73C2}"/>
                </a:ext>
              </a:extLst>
            </p:cNvPr>
            <p:cNvSpPr/>
            <p:nvPr/>
          </p:nvSpPr>
          <p:spPr>
            <a:xfrm>
              <a:off x="6515341" y="54385"/>
              <a:ext cx="153763" cy="153763"/>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DA24176-D2C1-1A49-B494-B6B7D6A3EC62}"/>
                </a:ext>
              </a:extLst>
            </p:cNvPr>
            <p:cNvSpPr/>
            <p:nvPr/>
          </p:nvSpPr>
          <p:spPr>
            <a:xfrm>
              <a:off x="200117" y="4141615"/>
              <a:ext cx="153763" cy="153763"/>
            </a:xfrm>
            <a:prstGeom prst="ellipse">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56417B85-7058-5B49-8215-CAC625693686}"/>
                </a:ext>
              </a:extLst>
            </p:cNvPr>
            <p:cNvSpPr txBox="1">
              <a:spLocks/>
            </p:cNvSpPr>
            <p:nvPr/>
          </p:nvSpPr>
          <p:spPr>
            <a:xfrm rot="16200000">
              <a:off x="-540595" y="3200979"/>
              <a:ext cx="1652869"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Public Building</a:t>
              </a:r>
            </a:p>
            <a:p>
              <a:endParaRPr lang="en-US" sz="1200" dirty="0"/>
            </a:p>
          </p:txBody>
        </p:sp>
      </p:grpSp>
      <p:grpSp>
        <p:nvGrpSpPr>
          <p:cNvPr id="57" name="Group 56">
            <a:extLst>
              <a:ext uri="{FF2B5EF4-FFF2-40B4-BE49-F238E27FC236}">
                <a16:creationId xmlns:a16="http://schemas.microsoft.com/office/drawing/2014/main" id="{E497C501-C79C-5847-A907-9B973CC019DD}"/>
              </a:ext>
            </a:extLst>
          </p:cNvPr>
          <p:cNvGrpSpPr/>
          <p:nvPr/>
        </p:nvGrpSpPr>
        <p:grpSpPr>
          <a:xfrm>
            <a:off x="430742" y="-84756"/>
            <a:ext cx="10044515" cy="6187478"/>
            <a:chOff x="-221950" y="-86719"/>
            <a:chExt cx="10044515" cy="6187478"/>
          </a:xfrm>
        </p:grpSpPr>
        <p:sp>
          <p:nvSpPr>
            <p:cNvPr id="24" name="Oval 23">
              <a:extLst>
                <a:ext uri="{FF2B5EF4-FFF2-40B4-BE49-F238E27FC236}">
                  <a16:creationId xmlns:a16="http://schemas.microsoft.com/office/drawing/2014/main" id="{17178686-3646-584C-8966-5DE7F3642267}"/>
                </a:ext>
              </a:extLst>
            </p:cNvPr>
            <p:cNvSpPr/>
            <p:nvPr/>
          </p:nvSpPr>
          <p:spPr>
            <a:xfrm>
              <a:off x="9668802" y="5040632"/>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A2F370-AB5A-774A-AE58-D0CF747E6F31}"/>
                </a:ext>
              </a:extLst>
            </p:cNvPr>
            <p:cNvSpPr/>
            <p:nvPr/>
          </p:nvSpPr>
          <p:spPr>
            <a:xfrm>
              <a:off x="1741343" y="5162164"/>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B799F79-B734-0F4A-907B-A2D611B528C6}"/>
                </a:ext>
              </a:extLst>
            </p:cNvPr>
            <p:cNvSpPr/>
            <p:nvPr/>
          </p:nvSpPr>
          <p:spPr>
            <a:xfrm>
              <a:off x="2253135" y="5946996"/>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BAA089B-F7FB-134E-A49A-30DE7F242EEF}"/>
                </a:ext>
              </a:extLst>
            </p:cNvPr>
            <p:cNvSpPr/>
            <p:nvPr/>
          </p:nvSpPr>
          <p:spPr>
            <a:xfrm>
              <a:off x="3490311" y="2372743"/>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4528C29-9BA5-364B-A131-A4BE4E3C4FED}"/>
                </a:ext>
              </a:extLst>
            </p:cNvPr>
            <p:cNvSpPr/>
            <p:nvPr/>
          </p:nvSpPr>
          <p:spPr>
            <a:xfrm>
              <a:off x="3784496" y="3783533"/>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626D4FA-93AB-C34A-ADFA-22A95AC741D9}"/>
                </a:ext>
              </a:extLst>
            </p:cNvPr>
            <p:cNvSpPr/>
            <p:nvPr/>
          </p:nvSpPr>
          <p:spPr>
            <a:xfrm>
              <a:off x="2213158" y="3722711"/>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8777D94-2B29-3747-BF19-7B6DD22A4F85}"/>
                </a:ext>
              </a:extLst>
            </p:cNvPr>
            <p:cNvSpPr/>
            <p:nvPr/>
          </p:nvSpPr>
          <p:spPr>
            <a:xfrm>
              <a:off x="2555465" y="2794293"/>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003AE76-200F-8D40-A426-13E6071307CC}"/>
                </a:ext>
              </a:extLst>
            </p:cNvPr>
            <p:cNvSpPr/>
            <p:nvPr/>
          </p:nvSpPr>
          <p:spPr>
            <a:xfrm>
              <a:off x="-187767" y="1595978"/>
              <a:ext cx="153763" cy="153763"/>
            </a:xfrm>
            <a:prstGeom prst="ellipse">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49B54FA2-9FEC-CB47-9ABE-52AD8B435971}"/>
                </a:ext>
              </a:extLst>
            </p:cNvPr>
            <p:cNvSpPr txBox="1">
              <a:spLocks/>
            </p:cNvSpPr>
            <p:nvPr/>
          </p:nvSpPr>
          <p:spPr>
            <a:xfrm rot="16200000">
              <a:off x="-927609" y="618940"/>
              <a:ext cx="1652869"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Public Toilet</a:t>
              </a:r>
            </a:p>
            <a:p>
              <a:endParaRPr lang="en-US" sz="1200" dirty="0"/>
            </a:p>
          </p:txBody>
        </p:sp>
      </p:grpSp>
      <p:grpSp>
        <p:nvGrpSpPr>
          <p:cNvPr id="52" name="Group 51">
            <a:extLst>
              <a:ext uri="{FF2B5EF4-FFF2-40B4-BE49-F238E27FC236}">
                <a16:creationId xmlns:a16="http://schemas.microsoft.com/office/drawing/2014/main" id="{240E2C3C-9DF9-7B47-975D-0E1654A4BCF6}"/>
              </a:ext>
            </a:extLst>
          </p:cNvPr>
          <p:cNvGrpSpPr/>
          <p:nvPr/>
        </p:nvGrpSpPr>
        <p:grpSpPr>
          <a:xfrm>
            <a:off x="799897" y="-82425"/>
            <a:ext cx="10488628" cy="5202221"/>
            <a:chOff x="163079" y="-86720"/>
            <a:chExt cx="10488628" cy="5202221"/>
          </a:xfrm>
        </p:grpSpPr>
        <p:sp>
          <p:nvSpPr>
            <p:cNvPr id="12" name="Oval 11">
              <a:extLst>
                <a:ext uri="{FF2B5EF4-FFF2-40B4-BE49-F238E27FC236}">
                  <a16:creationId xmlns:a16="http://schemas.microsoft.com/office/drawing/2014/main" id="{C67F3997-0400-EE49-83CC-7575AA1121EE}"/>
                </a:ext>
              </a:extLst>
            </p:cNvPr>
            <p:cNvSpPr/>
            <p:nvPr/>
          </p:nvSpPr>
          <p:spPr>
            <a:xfrm>
              <a:off x="7908387" y="2465628"/>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A14F24-42FA-5A46-B927-1E69764EC87E}"/>
                </a:ext>
              </a:extLst>
            </p:cNvPr>
            <p:cNvSpPr/>
            <p:nvPr/>
          </p:nvSpPr>
          <p:spPr>
            <a:xfrm>
              <a:off x="9623500" y="1617889"/>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242415-C80B-A844-8EBA-9B67EB403021}"/>
                </a:ext>
              </a:extLst>
            </p:cNvPr>
            <p:cNvSpPr/>
            <p:nvPr/>
          </p:nvSpPr>
          <p:spPr>
            <a:xfrm>
              <a:off x="10497944" y="1489301"/>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BAD36C1-D31E-8C4B-9018-16E618B8E8B3}"/>
                </a:ext>
              </a:extLst>
            </p:cNvPr>
            <p:cNvSpPr/>
            <p:nvPr/>
          </p:nvSpPr>
          <p:spPr>
            <a:xfrm>
              <a:off x="10288283" y="893195"/>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5F9693D-92F2-AE4A-B904-FCCA9CAADD9E}"/>
                </a:ext>
              </a:extLst>
            </p:cNvPr>
            <p:cNvSpPr/>
            <p:nvPr/>
          </p:nvSpPr>
          <p:spPr>
            <a:xfrm>
              <a:off x="9586916" y="922301"/>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2256C33-F573-D144-A564-288478FD03C5}"/>
                </a:ext>
              </a:extLst>
            </p:cNvPr>
            <p:cNvSpPr/>
            <p:nvPr/>
          </p:nvSpPr>
          <p:spPr>
            <a:xfrm>
              <a:off x="1452872" y="4961738"/>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EA4A8F1-41F8-0641-AABD-C9242858923E}"/>
                </a:ext>
              </a:extLst>
            </p:cNvPr>
            <p:cNvSpPr/>
            <p:nvPr/>
          </p:nvSpPr>
          <p:spPr>
            <a:xfrm>
              <a:off x="205287" y="1592305"/>
              <a:ext cx="153763" cy="153763"/>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2">
              <a:extLst>
                <a:ext uri="{FF2B5EF4-FFF2-40B4-BE49-F238E27FC236}">
                  <a16:creationId xmlns:a16="http://schemas.microsoft.com/office/drawing/2014/main" id="{852ABD0F-8279-084D-8722-59F6928AE53D}"/>
                </a:ext>
              </a:extLst>
            </p:cNvPr>
            <p:cNvSpPr txBox="1">
              <a:spLocks/>
            </p:cNvSpPr>
            <p:nvPr/>
          </p:nvSpPr>
          <p:spPr>
            <a:xfrm rot="16200000">
              <a:off x="-542580" y="618939"/>
              <a:ext cx="1652869" cy="241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Train / Tube Station</a:t>
              </a:r>
            </a:p>
            <a:p>
              <a:endParaRPr lang="en-US" sz="1200" dirty="0"/>
            </a:p>
          </p:txBody>
        </p:sp>
      </p:grpSp>
      <p:sp>
        <p:nvSpPr>
          <p:cNvPr id="49" name="5-point Star 48">
            <a:extLst>
              <a:ext uri="{FF2B5EF4-FFF2-40B4-BE49-F238E27FC236}">
                <a16:creationId xmlns:a16="http://schemas.microsoft.com/office/drawing/2014/main" id="{9CB27F7C-9F98-B44C-AFBA-E16FF1CB4397}"/>
              </a:ext>
            </a:extLst>
          </p:cNvPr>
          <p:cNvSpPr/>
          <p:nvPr/>
        </p:nvSpPr>
        <p:spPr>
          <a:xfrm>
            <a:off x="5162403" y="3539908"/>
            <a:ext cx="250129" cy="25012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C42666-5628-604E-9626-880204BFB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39477" y="3621505"/>
            <a:ext cx="3584448" cy="2822906"/>
          </a:xfrm>
          <a:prstGeom prst="rect">
            <a:avLst/>
          </a:prstGeom>
          <a:ln>
            <a:noFill/>
          </a:ln>
        </p:spPr>
      </p:pic>
      <p:pic>
        <p:nvPicPr>
          <p:cNvPr id="96" name="Picture 95">
            <a:extLst>
              <a:ext uri="{FF2B5EF4-FFF2-40B4-BE49-F238E27FC236}">
                <a16:creationId xmlns:a16="http://schemas.microsoft.com/office/drawing/2014/main" id="{8306B93C-C022-8341-B073-ADC3A9D065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28468" y="3642107"/>
            <a:ext cx="3584449" cy="2802305"/>
          </a:xfrm>
          <a:prstGeom prst="rect">
            <a:avLst/>
          </a:prstGeom>
        </p:spPr>
      </p:pic>
      <p:pic>
        <p:nvPicPr>
          <p:cNvPr id="9" name="Picture 8">
            <a:extLst>
              <a:ext uri="{FF2B5EF4-FFF2-40B4-BE49-F238E27FC236}">
                <a16:creationId xmlns:a16="http://schemas.microsoft.com/office/drawing/2014/main" id="{FF1DEE0C-866D-DC42-835C-EAC229E9B7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61644" y="3614951"/>
            <a:ext cx="3584448" cy="2829460"/>
          </a:xfrm>
          <a:prstGeom prst="rect">
            <a:avLst/>
          </a:prstGeom>
        </p:spPr>
      </p:pic>
      <p:pic>
        <p:nvPicPr>
          <p:cNvPr id="13" name="Picture 12">
            <a:extLst>
              <a:ext uri="{FF2B5EF4-FFF2-40B4-BE49-F238E27FC236}">
                <a16:creationId xmlns:a16="http://schemas.microsoft.com/office/drawing/2014/main" id="{DC261420-2445-D845-873D-18DD591D2E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39477" y="610033"/>
            <a:ext cx="3584448" cy="2822906"/>
          </a:xfrm>
          <a:prstGeom prst="rect">
            <a:avLst/>
          </a:prstGeom>
          <a:ln>
            <a:noFill/>
          </a:ln>
        </p:spPr>
      </p:pic>
      <p:pic>
        <p:nvPicPr>
          <p:cNvPr id="15" name="Picture 14">
            <a:extLst>
              <a:ext uri="{FF2B5EF4-FFF2-40B4-BE49-F238E27FC236}">
                <a16:creationId xmlns:a16="http://schemas.microsoft.com/office/drawing/2014/main" id="{823ED814-1698-1546-8343-9DD60200E8D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61644" y="610033"/>
            <a:ext cx="3584448" cy="2822906"/>
          </a:xfrm>
          <a:prstGeom prst="rect">
            <a:avLst/>
          </a:prstGeom>
        </p:spPr>
      </p:pic>
      <p:sp>
        <p:nvSpPr>
          <p:cNvPr id="6" name="Oval 5">
            <a:extLst>
              <a:ext uri="{FF2B5EF4-FFF2-40B4-BE49-F238E27FC236}">
                <a16:creationId xmlns:a16="http://schemas.microsoft.com/office/drawing/2014/main" id="{B2311523-1B3E-9E44-A00A-60E09D6F7712}"/>
              </a:ext>
            </a:extLst>
          </p:cNvPr>
          <p:cNvSpPr/>
          <p:nvPr/>
        </p:nvSpPr>
        <p:spPr>
          <a:xfrm>
            <a:off x="836172" y="6234877"/>
            <a:ext cx="153763" cy="153763"/>
          </a:xfrm>
          <a:prstGeom prst="ellipse">
            <a:avLst/>
          </a:prstGeom>
          <a:solidFill>
            <a:srgbClr val="FFFD7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Content Placeholder 2">
            <a:extLst>
              <a:ext uri="{FF2B5EF4-FFF2-40B4-BE49-F238E27FC236}">
                <a16:creationId xmlns:a16="http://schemas.microsoft.com/office/drawing/2014/main" id="{B3D7532E-F20E-1B41-8839-8BFDA41F2B05}"/>
              </a:ext>
            </a:extLst>
          </p:cNvPr>
          <p:cNvSpPr txBox="1">
            <a:spLocks/>
          </p:cNvSpPr>
          <p:nvPr/>
        </p:nvSpPr>
        <p:spPr>
          <a:xfrm rot="16200000">
            <a:off x="216132" y="5434368"/>
            <a:ext cx="1409085"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Hospital</a:t>
            </a:r>
          </a:p>
          <a:p>
            <a:r>
              <a:rPr lang="en-US" sz="1100" dirty="0"/>
              <a:t> </a:t>
            </a:r>
          </a:p>
        </p:txBody>
      </p:sp>
      <p:sp>
        <p:nvSpPr>
          <p:cNvPr id="10" name="Oval 9">
            <a:extLst>
              <a:ext uri="{FF2B5EF4-FFF2-40B4-BE49-F238E27FC236}">
                <a16:creationId xmlns:a16="http://schemas.microsoft.com/office/drawing/2014/main" id="{F9BD1FB7-BA72-0D42-A6F1-021E21C7A687}"/>
              </a:ext>
            </a:extLst>
          </p:cNvPr>
          <p:cNvSpPr/>
          <p:nvPr/>
        </p:nvSpPr>
        <p:spPr>
          <a:xfrm>
            <a:off x="432784" y="6226538"/>
            <a:ext cx="153763" cy="153763"/>
          </a:xfrm>
          <a:prstGeom prst="ellipse">
            <a:avLst/>
          </a:prstGeom>
          <a:solidFill>
            <a:srgbClr val="00FA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5BE85D1-1015-FF4A-88AC-9C6E744111E8}"/>
              </a:ext>
            </a:extLst>
          </p:cNvPr>
          <p:cNvSpPr txBox="1">
            <a:spLocks/>
          </p:cNvSpPr>
          <p:nvPr/>
        </p:nvSpPr>
        <p:spPr>
          <a:xfrm rot="16200000">
            <a:off x="-182335" y="5430828"/>
            <a:ext cx="1409085"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Cultural Institute</a:t>
            </a:r>
          </a:p>
          <a:p>
            <a:endParaRPr lang="en-US" sz="1100" dirty="0"/>
          </a:p>
        </p:txBody>
      </p:sp>
      <p:sp>
        <p:nvSpPr>
          <p:cNvPr id="12" name="Oval 11">
            <a:extLst>
              <a:ext uri="{FF2B5EF4-FFF2-40B4-BE49-F238E27FC236}">
                <a16:creationId xmlns:a16="http://schemas.microsoft.com/office/drawing/2014/main" id="{D4BA4A03-79A0-D74F-8FF9-1CFD006C24D8}"/>
              </a:ext>
            </a:extLst>
          </p:cNvPr>
          <p:cNvSpPr/>
          <p:nvPr/>
        </p:nvSpPr>
        <p:spPr>
          <a:xfrm>
            <a:off x="834949" y="3411192"/>
            <a:ext cx="153763" cy="153763"/>
          </a:xfrm>
          <a:prstGeom prst="ellipse">
            <a:avLst/>
          </a:prstGeom>
          <a:solidFill>
            <a:srgbClr val="FF93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B75CC43-C386-E04B-99E6-B49DC907CD68}"/>
              </a:ext>
            </a:extLst>
          </p:cNvPr>
          <p:cNvSpPr txBox="1">
            <a:spLocks/>
          </p:cNvSpPr>
          <p:nvPr/>
        </p:nvSpPr>
        <p:spPr>
          <a:xfrm rot="16200000">
            <a:off x="94237" y="2470556"/>
            <a:ext cx="1652869"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Public Building</a:t>
            </a:r>
          </a:p>
          <a:p>
            <a:endParaRPr lang="en-US" sz="1100" dirty="0"/>
          </a:p>
        </p:txBody>
      </p:sp>
      <p:sp>
        <p:nvSpPr>
          <p:cNvPr id="16" name="Oval 15">
            <a:extLst>
              <a:ext uri="{FF2B5EF4-FFF2-40B4-BE49-F238E27FC236}">
                <a16:creationId xmlns:a16="http://schemas.microsoft.com/office/drawing/2014/main" id="{AC1E41E1-94CF-624F-9586-EF4534AD2557}"/>
              </a:ext>
            </a:extLst>
          </p:cNvPr>
          <p:cNvSpPr/>
          <p:nvPr/>
        </p:nvSpPr>
        <p:spPr>
          <a:xfrm>
            <a:off x="464406" y="3406063"/>
            <a:ext cx="153763" cy="153763"/>
          </a:xfrm>
          <a:prstGeom prst="ellipse">
            <a:avLst/>
          </a:prstGeom>
          <a:solidFill>
            <a:srgbClr val="FF8AD8"/>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1B5974A-2978-004A-8068-219A07682FF0}"/>
              </a:ext>
            </a:extLst>
          </p:cNvPr>
          <p:cNvSpPr txBox="1">
            <a:spLocks/>
          </p:cNvSpPr>
          <p:nvPr/>
        </p:nvSpPr>
        <p:spPr>
          <a:xfrm rot="16200000">
            <a:off x="-184561" y="2492135"/>
            <a:ext cx="1468564" cy="40420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100" dirty="0"/>
              <a:t>Community Toilet Scheme</a:t>
            </a:r>
          </a:p>
        </p:txBody>
      </p:sp>
      <p:sp>
        <p:nvSpPr>
          <p:cNvPr id="18" name="Oval 17">
            <a:extLst>
              <a:ext uri="{FF2B5EF4-FFF2-40B4-BE49-F238E27FC236}">
                <a16:creationId xmlns:a16="http://schemas.microsoft.com/office/drawing/2014/main" id="{9A47DB41-85B5-D744-A80D-6B483AAF89DE}"/>
              </a:ext>
            </a:extLst>
          </p:cNvPr>
          <p:cNvSpPr/>
          <p:nvPr/>
        </p:nvSpPr>
        <p:spPr>
          <a:xfrm>
            <a:off x="842105" y="1886923"/>
            <a:ext cx="153763" cy="153763"/>
          </a:xfrm>
          <a:prstGeom prst="ellipse">
            <a:avLst/>
          </a:prstGeom>
          <a:solidFill>
            <a:srgbClr val="0432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DAE06D2-C5D6-A346-96F0-8871EE3D8B21}"/>
              </a:ext>
            </a:extLst>
          </p:cNvPr>
          <p:cNvSpPr txBox="1">
            <a:spLocks/>
          </p:cNvSpPr>
          <p:nvPr/>
        </p:nvSpPr>
        <p:spPr>
          <a:xfrm rot="16200000">
            <a:off x="94238" y="960782"/>
            <a:ext cx="1652869"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Train / Tube Station</a:t>
            </a:r>
          </a:p>
          <a:p>
            <a:endParaRPr lang="en-US" sz="1100" dirty="0"/>
          </a:p>
        </p:txBody>
      </p:sp>
      <p:sp>
        <p:nvSpPr>
          <p:cNvPr id="20" name="Oval 19">
            <a:extLst>
              <a:ext uri="{FF2B5EF4-FFF2-40B4-BE49-F238E27FC236}">
                <a16:creationId xmlns:a16="http://schemas.microsoft.com/office/drawing/2014/main" id="{E1BFAAA3-729D-9148-8DE2-03C273C8CF45}"/>
              </a:ext>
            </a:extLst>
          </p:cNvPr>
          <p:cNvSpPr/>
          <p:nvPr/>
        </p:nvSpPr>
        <p:spPr>
          <a:xfrm>
            <a:off x="464925" y="1888264"/>
            <a:ext cx="153763" cy="153763"/>
          </a:xfrm>
          <a:prstGeom prst="ellipse">
            <a:avLst/>
          </a:prstGeom>
          <a:solidFill>
            <a:srgbClr val="00FD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23DCB6D3-587E-AA4C-8EAA-770D27B0A868}"/>
              </a:ext>
            </a:extLst>
          </p:cNvPr>
          <p:cNvSpPr txBox="1">
            <a:spLocks/>
          </p:cNvSpPr>
          <p:nvPr/>
        </p:nvSpPr>
        <p:spPr>
          <a:xfrm rot="16200000">
            <a:off x="-274917" y="958451"/>
            <a:ext cx="1652869"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Public Toilet</a:t>
            </a:r>
          </a:p>
          <a:p>
            <a:endParaRPr lang="en-US" sz="1100" dirty="0"/>
          </a:p>
        </p:txBody>
      </p:sp>
      <p:sp>
        <p:nvSpPr>
          <p:cNvPr id="22" name="Oval 21">
            <a:extLst>
              <a:ext uri="{FF2B5EF4-FFF2-40B4-BE49-F238E27FC236}">
                <a16:creationId xmlns:a16="http://schemas.microsoft.com/office/drawing/2014/main" id="{30E310F3-62D6-924F-AA0C-A4DBBC4097AE}"/>
              </a:ext>
            </a:extLst>
          </p:cNvPr>
          <p:cNvSpPr/>
          <p:nvPr/>
        </p:nvSpPr>
        <p:spPr>
          <a:xfrm>
            <a:off x="3407414" y="1687351"/>
            <a:ext cx="97136" cy="97136"/>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3E56B7-E8AD-DD4D-B62A-865279B7D8D5}"/>
              </a:ext>
            </a:extLst>
          </p:cNvPr>
          <p:cNvSpPr/>
          <p:nvPr/>
        </p:nvSpPr>
        <p:spPr>
          <a:xfrm>
            <a:off x="3262799" y="1697114"/>
            <a:ext cx="97135" cy="97135"/>
          </a:xfrm>
          <a:prstGeom prst="ellipse">
            <a:avLst/>
          </a:prstGeom>
          <a:solidFill>
            <a:srgbClr val="FF93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47E601-B3B3-454D-834E-1A5E867C36D3}"/>
              </a:ext>
            </a:extLst>
          </p:cNvPr>
          <p:cNvSpPr/>
          <p:nvPr/>
        </p:nvSpPr>
        <p:spPr>
          <a:xfrm>
            <a:off x="4151727" y="1620446"/>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CC639B9-4113-D94D-B5F5-E1BD718DEC89}"/>
              </a:ext>
            </a:extLst>
          </p:cNvPr>
          <p:cNvSpPr/>
          <p:nvPr/>
        </p:nvSpPr>
        <p:spPr>
          <a:xfrm>
            <a:off x="4317316" y="2016600"/>
            <a:ext cx="98612" cy="98612"/>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C36A3B8-3AE2-CC46-8347-C7BB42BEC931}"/>
              </a:ext>
            </a:extLst>
          </p:cNvPr>
          <p:cNvSpPr/>
          <p:nvPr/>
        </p:nvSpPr>
        <p:spPr>
          <a:xfrm>
            <a:off x="5135927" y="2061848"/>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3F98C2-70DD-4C4E-A683-B6D1FC892E91}"/>
              </a:ext>
            </a:extLst>
          </p:cNvPr>
          <p:cNvSpPr/>
          <p:nvPr/>
        </p:nvSpPr>
        <p:spPr>
          <a:xfrm>
            <a:off x="4774274" y="2488128"/>
            <a:ext cx="98612" cy="98612"/>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5EC6D7-8568-A444-817D-ED2204CC399B}"/>
              </a:ext>
            </a:extLst>
          </p:cNvPr>
          <p:cNvSpPr/>
          <p:nvPr/>
        </p:nvSpPr>
        <p:spPr>
          <a:xfrm>
            <a:off x="4801449" y="2750094"/>
            <a:ext cx="98612" cy="98612"/>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338F562-82EF-C94D-9A4C-C3CDD5DAA1F4}"/>
              </a:ext>
            </a:extLst>
          </p:cNvPr>
          <p:cNvSpPr/>
          <p:nvPr/>
        </p:nvSpPr>
        <p:spPr>
          <a:xfrm>
            <a:off x="836060" y="4721563"/>
            <a:ext cx="153763" cy="153763"/>
          </a:xfrm>
          <a:prstGeom prst="ellipse">
            <a:avLst/>
          </a:prstGeom>
          <a:solidFill>
            <a:srgbClr val="FF26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Content Placeholder 2">
            <a:extLst>
              <a:ext uri="{FF2B5EF4-FFF2-40B4-BE49-F238E27FC236}">
                <a16:creationId xmlns:a16="http://schemas.microsoft.com/office/drawing/2014/main" id="{D289FDA7-A66A-EE4A-B03B-220F6B1C696F}"/>
              </a:ext>
            </a:extLst>
          </p:cNvPr>
          <p:cNvSpPr txBox="1">
            <a:spLocks/>
          </p:cNvSpPr>
          <p:nvPr/>
        </p:nvSpPr>
        <p:spPr>
          <a:xfrm rot="16200000">
            <a:off x="216020" y="3921054"/>
            <a:ext cx="1409085" cy="24155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Large Store</a:t>
            </a:r>
          </a:p>
          <a:p>
            <a:endParaRPr lang="en-US" sz="1100" dirty="0"/>
          </a:p>
        </p:txBody>
      </p:sp>
      <p:sp>
        <p:nvSpPr>
          <p:cNvPr id="31" name="Oval 30">
            <a:extLst>
              <a:ext uri="{FF2B5EF4-FFF2-40B4-BE49-F238E27FC236}">
                <a16:creationId xmlns:a16="http://schemas.microsoft.com/office/drawing/2014/main" id="{39E0397D-45AF-E74A-B34B-8D2939D43602}"/>
              </a:ext>
            </a:extLst>
          </p:cNvPr>
          <p:cNvSpPr/>
          <p:nvPr/>
        </p:nvSpPr>
        <p:spPr>
          <a:xfrm>
            <a:off x="432672" y="4723793"/>
            <a:ext cx="153763" cy="153763"/>
          </a:xfrm>
          <a:prstGeom prst="ellipse">
            <a:avLst/>
          </a:prstGeom>
          <a:solidFill>
            <a:srgbClr val="9437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32" name="Content Placeholder 2">
            <a:extLst>
              <a:ext uri="{FF2B5EF4-FFF2-40B4-BE49-F238E27FC236}">
                <a16:creationId xmlns:a16="http://schemas.microsoft.com/office/drawing/2014/main" id="{3D9F3470-13F4-2045-9FFF-BF2CEFAF0E17}"/>
              </a:ext>
            </a:extLst>
          </p:cNvPr>
          <p:cNvSpPr txBox="1">
            <a:spLocks/>
          </p:cNvSpPr>
          <p:nvPr/>
        </p:nvSpPr>
        <p:spPr>
          <a:xfrm rot="16200000">
            <a:off x="80890" y="4023934"/>
            <a:ext cx="985626" cy="45216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t>Shopping Centre</a:t>
            </a:r>
          </a:p>
          <a:p>
            <a:endParaRPr lang="en-US" sz="1100" dirty="0"/>
          </a:p>
        </p:txBody>
      </p:sp>
      <p:sp>
        <p:nvSpPr>
          <p:cNvPr id="37" name="Oval 36">
            <a:extLst>
              <a:ext uri="{FF2B5EF4-FFF2-40B4-BE49-F238E27FC236}">
                <a16:creationId xmlns:a16="http://schemas.microsoft.com/office/drawing/2014/main" id="{E4D23739-40B7-7B40-AAE9-533109FCBF0E}"/>
              </a:ext>
            </a:extLst>
          </p:cNvPr>
          <p:cNvSpPr/>
          <p:nvPr/>
        </p:nvSpPr>
        <p:spPr>
          <a:xfrm>
            <a:off x="3492826" y="3851032"/>
            <a:ext cx="100136" cy="100136"/>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38" name="Oval 37">
            <a:extLst>
              <a:ext uri="{FF2B5EF4-FFF2-40B4-BE49-F238E27FC236}">
                <a16:creationId xmlns:a16="http://schemas.microsoft.com/office/drawing/2014/main" id="{1599C789-7A35-F041-907F-1155C5BAD067}"/>
              </a:ext>
            </a:extLst>
          </p:cNvPr>
          <p:cNvSpPr/>
          <p:nvPr/>
        </p:nvSpPr>
        <p:spPr>
          <a:xfrm>
            <a:off x="3857453" y="4474503"/>
            <a:ext cx="106152" cy="106152"/>
          </a:xfrm>
          <a:prstGeom prst="ellipse">
            <a:avLst/>
          </a:prstGeom>
          <a:solidFill>
            <a:srgbClr val="FF93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760E938-73BB-274E-96F7-D6B3360C41BE}"/>
              </a:ext>
            </a:extLst>
          </p:cNvPr>
          <p:cNvSpPr/>
          <p:nvPr/>
        </p:nvSpPr>
        <p:spPr>
          <a:xfrm>
            <a:off x="3985631" y="4935448"/>
            <a:ext cx="106152" cy="106152"/>
          </a:xfrm>
          <a:prstGeom prst="ellipse">
            <a:avLst/>
          </a:prstGeom>
          <a:solidFill>
            <a:srgbClr val="FF93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DDC8E3B-8127-044C-8B43-22E9B9F2264F}"/>
              </a:ext>
            </a:extLst>
          </p:cNvPr>
          <p:cNvSpPr/>
          <p:nvPr/>
        </p:nvSpPr>
        <p:spPr>
          <a:xfrm>
            <a:off x="3663393" y="5038944"/>
            <a:ext cx="100136" cy="100136"/>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41" name="Oval 40">
            <a:extLst>
              <a:ext uri="{FF2B5EF4-FFF2-40B4-BE49-F238E27FC236}">
                <a16:creationId xmlns:a16="http://schemas.microsoft.com/office/drawing/2014/main" id="{9AD0DDA1-B02D-CC4D-A958-D00EFB03E925}"/>
              </a:ext>
            </a:extLst>
          </p:cNvPr>
          <p:cNvSpPr/>
          <p:nvPr/>
        </p:nvSpPr>
        <p:spPr>
          <a:xfrm>
            <a:off x="4003518" y="5179232"/>
            <a:ext cx="100136" cy="100136"/>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42" name="Oval 41">
            <a:extLst>
              <a:ext uri="{FF2B5EF4-FFF2-40B4-BE49-F238E27FC236}">
                <a16:creationId xmlns:a16="http://schemas.microsoft.com/office/drawing/2014/main" id="{2BF2FE62-1368-E14B-90E8-AE045AC79084}"/>
              </a:ext>
            </a:extLst>
          </p:cNvPr>
          <p:cNvSpPr/>
          <p:nvPr/>
        </p:nvSpPr>
        <p:spPr>
          <a:xfrm>
            <a:off x="4004717" y="5434584"/>
            <a:ext cx="100136" cy="100136"/>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43" name="Oval 42">
            <a:extLst>
              <a:ext uri="{FF2B5EF4-FFF2-40B4-BE49-F238E27FC236}">
                <a16:creationId xmlns:a16="http://schemas.microsoft.com/office/drawing/2014/main" id="{C5CEB768-526E-EB4F-B8EE-96FC07BAAD3A}"/>
              </a:ext>
            </a:extLst>
          </p:cNvPr>
          <p:cNvSpPr/>
          <p:nvPr/>
        </p:nvSpPr>
        <p:spPr>
          <a:xfrm>
            <a:off x="3817963" y="5366757"/>
            <a:ext cx="100136" cy="100136"/>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44" name="Oval 43">
            <a:extLst>
              <a:ext uri="{FF2B5EF4-FFF2-40B4-BE49-F238E27FC236}">
                <a16:creationId xmlns:a16="http://schemas.microsoft.com/office/drawing/2014/main" id="{A1777E47-BFA0-DE43-B38B-7CD7F3DC44BC}"/>
              </a:ext>
            </a:extLst>
          </p:cNvPr>
          <p:cNvSpPr/>
          <p:nvPr/>
        </p:nvSpPr>
        <p:spPr>
          <a:xfrm>
            <a:off x="4194748" y="5647442"/>
            <a:ext cx="106154" cy="106154"/>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150D58C-9636-9F46-BDC1-FC0BBCB3212D}"/>
              </a:ext>
            </a:extLst>
          </p:cNvPr>
          <p:cNvSpPr/>
          <p:nvPr/>
        </p:nvSpPr>
        <p:spPr>
          <a:xfrm>
            <a:off x="4106479" y="4878645"/>
            <a:ext cx="106154" cy="106154"/>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1FF56E8-36D6-5F48-9C6F-876926F018A2}"/>
              </a:ext>
            </a:extLst>
          </p:cNvPr>
          <p:cNvSpPr/>
          <p:nvPr/>
        </p:nvSpPr>
        <p:spPr>
          <a:xfrm>
            <a:off x="4789183" y="5969667"/>
            <a:ext cx="106154" cy="106154"/>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7EDE0C-2D19-094C-A412-D30636EBACD0}"/>
              </a:ext>
            </a:extLst>
          </p:cNvPr>
          <p:cNvSpPr/>
          <p:nvPr/>
        </p:nvSpPr>
        <p:spPr>
          <a:xfrm>
            <a:off x="4053160" y="5331632"/>
            <a:ext cx="100136" cy="100136"/>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437FF"/>
                </a:solidFill>
              </a:ln>
            </a:endParaRPr>
          </a:p>
        </p:txBody>
      </p:sp>
      <p:sp>
        <p:nvSpPr>
          <p:cNvPr id="48" name="Oval 47">
            <a:extLst>
              <a:ext uri="{FF2B5EF4-FFF2-40B4-BE49-F238E27FC236}">
                <a16:creationId xmlns:a16="http://schemas.microsoft.com/office/drawing/2014/main" id="{7C20DE19-080A-4F46-9027-FF9EF3D56D80}"/>
              </a:ext>
            </a:extLst>
          </p:cNvPr>
          <p:cNvSpPr/>
          <p:nvPr/>
        </p:nvSpPr>
        <p:spPr>
          <a:xfrm>
            <a:off x="5141789" y="633480"/>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EC5B0F7-BC40-0544-940D-B331044DB7D3}"/>
              </a:ext>
            </a:extLst>
          </p:cNvPr>
          <p:cNvSpPr/>
          <p:nvPr/>
        </p:nvSpPr>
        <p:spPr>
          <a:xfrm>
            <a:off x="6907717" y="1721167"/>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2ACA183-6D64-384F-B139-7729762A9174}"/>
              </a:ext>
            </a:extLst>
          </p:cNvPr>
          <p:cNvSpPr/>
          <p:nvPr/>
        </p:nvSpPr>
        <p:spPr>
          <a:xfrm>
            <a:off x="7200794" y="2370314"/>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44F06C8-3626-0A45-B7CE-0FE30E46AD70}"/>
              </a:ext>
            </a:extLst>
          </p:cNvPr>
          <p:cNvSpPr/>
          <p:nvPr/>
        </p:nvSpPr>
        <p:spPr>
          <a:xfrm>
            <a:off x="7681440" y="1639836"/>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299A948-1E2F-934C-B19B-6BB3406E2887}"/>
              </a:ext>
            </a:extLst>
          </p:cNvPr>
          <p:cNvSpPr/>
          <p:nvPr/>
        </p:nvSpPr>
        <p:spPr>
          <a:xfrm>
            <a:off x="8150363" y="2572111"/>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3D97A3B-B34C-5A4E-A27A-7D2AE7EBF180}"/>
              </a:ext>
            </a:extLst>
          </p:cNvPr>
          <p:cNvSpPr/>
          <p:nvPr/>
        </p:nvSpPr>
        <p:spPr>
          <a:xfrm>
            <a:off x="9053040" y="3164127"/>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642D0B5-92B8-BE40-A222-B583188B8045}"/>
              </a:ext>
            </a:extLst>
          </p:cNvPr>
          <p:cNvSpPr/>
          <p:nvPr/>
        </p:nvSpPr>
        <p:spPr>
          <a:xfrm>
            <a:off x="8907955" y="2248049"/>
            <a:ext cx="95029" cy="95029"/>
          </a:xfrm>
          <a:prstGeom prst="ellipse">
            <a:avLst/>
          </a:prstGeom>
          <a:solidFill>
            <a:srgbClr val="FF8AD8"/>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76CBE55-7028-6641-9C55-EC75CAB731E9}"/>
              </a:ext>
            </a:extLst>
          </p:cNvPr>
          <p:cNvSpPr/>
          <p:nvPr/>
        </p:nvSpPr>
        <p:spPr>
          <a:xfrm>
            <a:off x="8291040" y="2115224"/>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62C7D91-EC3A-0F4D-80F1-761B10D42DFE}"/>
              </a:ext>
            </a:extLst>
          </p:cNvPr>
          <p:cNvSpPr/>
          <p:nvPr/>
        </p:nvSpPr>
        <p:spPr>
          <a:xfrm>
            <a:off x="8208353" y="1276305"/>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DC19451-1429-E743-9360-08DF5CEEB236}"/>
              </a:ext>
            </a:extLst>
          </p:cNvPr>
          <p:cNvSpPr/>
          <p:nvPr/>
        </p:nvSpPr>
        <p:spPr>
          <a:xfrm>
            <a:off x="8386069" y="1222928"/>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EED96B6-BF47-0240-9A7D-48A2B9A02E0C}"/>
              </a:ext>
            </a:extLst>
          </p:cNvPr>
          <p:cNvSpPr/>
          <p:nvPr/>
        </p:nvSpPr>
        <p:spPr>
          <a:xfrm>
            <a:off x="8548006" y="882960"/>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0D58C9-926E-854F-92E8-BC04560F313C}"/>
              </a:ext>
            </a:extLst>
          </p:cNvPr>
          <p:cNvSpPr/>
          <p:nvPr/>
        </p:nvSpPr>
        <p:spPr>
          <a:xfrm>
            <a:off x="8770439" y="841307"/>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04356C-4F36-7A41-B0E5-B045BB22A098}"/>
              </a:ext>
            </a:extLst>
          </p:cNvPr>
          <p:cNvSpPr/>
          <p:nvPr/>
        </p:nvSpPr>
        <p:spPr>
          <a:xfrm>
            <a:off x="9579332" y="1152047"/>
            <a:ext cx="95029" cy="95029"/>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64B9EE4-562E-D842-A897-3BA119075C7A}"/>
              </a:ext>
            </a:extLst>
          </p:cNvPr>
          <p:cNvSpPr/>
          <p:nvPr/>
        </p:nvSpPr>
        <p:spPr>
          <a:xfrm>
            <a:off x="9403486" y="1465910"/>
            <a:ext cx="95029" cy="95029"/>
          </a:xfrm>
          <a:prstGeom prst="ellipse">
            <a:avLst/>
          </a:prstGeom>
          <a:solidFill>
            <a:srgbClr val="FF8AD8"/>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B8B1C3B-6468-8340-B2E4-A34A448051C1}"/>
              </a:ext>
            </a:extLst>
          </p:cNvPr>
          <p:cNvSpPr/>
          <p:nvPr/>
        </p:nvSpPr>
        <p:spPr>
          <a:xfrm>
            <a:off x="9901717" y="2925433"/>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D15CA50-901C-7840-A252-443BE16ADFDE}"/>
              </a:ext>
            </a:extLst>
          </p:cNvPr>
          <p:cNvSpPr/>
          <p:nvPr/>
        </p:nvSpPr>
        <p:spPr>
          <a:xfrm>
            <a:off x="7240993" y="4463970"/>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104D1EC-8A07-E847-933D-BABA7AD55660}"/>
              </a:ext>
            </a:extLst>
          </p:cNvPr>
          <p:cNvSpPr/>
          <p:nvPr/>
        </p:nvSpPr>
        <p:spPr>
          <a:xfrm>
            <a:off x="7628789" y="5209908"/>
            <a:ext cx="95029" cy="95029"/>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3B2A0B5-6871-5A45-A120-0295FEF768DD}"/>
              </a:ext>
            </a:extLst>
          </p:cNvPr>
          <p:cNvSpPr/>
          <p:nvPr/>
        </p:nvSpPr>
        <p:spPr>
          <a:xfrm>
            <a:off x="7810449" y="5250336"/>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5EBA2E0-0AD1-9C44-A3A2-6D7BB0724320}"/>
              </a:ext>
            </a:extLst>
          </p:cNvPr>
          <p:cNvSpPr/>
          <p:nvPr/>
        </p:nvSpPr>
        <p:spPr>
          <a:xfrm>
            <a:off x="7697039" y="5234778"/>
            <a:ext cx="95029" cy="95029"/>
          </a:xfrm>
          <a:prstGeom prst="ellipse">
            <a:avLst/>
          </a:prstGeom>
          <a:solidFill>
            <a:srgbClr val="0432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1380EA09-5262-CF4E-9DEF-6969F60C4AFA}"/>
              </a:ext>
            </a:extLst>
          </p:cNvPr>
          <p:cNvSpPr/>
          <p:nvPr/>
        </p:nvSpPr>
        <p:spPr>
          <a:xfrm>
            <a:off x="8034876" y="5560898"/>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1883CD8-C78F-A846-82EA-2DEB59AC0535}"/>
              </a:ext>
            </a:extLst>
          </p:cNvPr>
          <p:cNvSpPr/>
          <p:nvPr/>
        </p:nvSpPr>
        <p:spPr>
          <a:xfrm>
            <a:off x="8192927" y="5782856"/>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6FE9FFF-1B03-A143-835A-916F590015FB}"/>
              </a:ext>
            </a:extLst>
          </p:cNvPr>
          <p:cNvSpPr/>
          <p:nvPr/>
        </p:nvSpPr>
        <p:spPr>
          <a:xfrm>
            <a:off x="8352642" y="5665412"/>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DCF6321-475F-1C44-9E88-25190282E37D}"/>
              </a:ext>
            </a:extLst>
          </p:cNvPr>
          <p:cNvSpPr/>
          <p:nvPr/>
        </p:nvSpPr>
        <p:spPr>
          <a:xfrm>
            <a:off x="8413749" y="5717187"/>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C8894DC-C22A-9C4A-8B3C-8C40518BD90A}"/>
              </a:ext>
            </a:extLst>
          </p:cNvPr>
          <p:cNvSpPr/>
          <p:nvPr/>
        </p:nvSpPr>
        <p:spPr>
          <a:xfrm>
            <a:off x="8597425" y="6009547"/>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0A7C668-D029-614C-90E2-9D0F54EC18F5}"/>
              </a:ext>
            </a:extLst>
          </p:cNvPr>
          <p:cNvSpPr/>
          <p:nvPr/>
        </p:nvSpPr>
        <p:spPr>
          <a:xfrm>
            <a:off x="8689081" y="4974851"/>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CDABFE8-22AD-A744-9282-93DA0EF01CC0}"/>
              </a:ext>
            </a:extLst>
          </p:cNvPr>
          <p:cNvSpPr/>
          <p:nvPr/>
        </p:nvSpPr>
        <p:spPr>
          <a:xfrm>
            <a:off x="8627884" y="4828656"/>
            <a:ext cx="95029" cy="95029"/>
          </a:xfrm>
          <a:prstGeom prst="ellipse">
            <a:avLst/>
          </a:prstGeom>
          <a:solidFill>
            <a:srgbClr val="00FD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AD28302-F4CC-F645-8FF7-C5B8D5731080}"/>
              </a:ext>
            </a:extLst>
          </p:cNvPr>
          <p:cNvSpPr/>
          <p:nvPr/>
        </p:nvSpPr>
        <p:spPr>
          <a:xfrm>
            <a:off x="8582794" y="4550386"/>
            <a:ext cx="95029" cy="95029"/>
          </a:xfrm>
          <a:prstGeom prst="ellipse">
            <a:avLst/>
          </a:prstGeom>
          <a:solidFill>
            <a:srgbClr val="FF93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1EA41B8-D118-C34A-9402-3D9310338325}"/>
              </a:ext>
            </a:extLst>
          </p:cNvPr>
          <p:cNvSpPr/>
          <p:nvPr/>
        </p:nvSpPr>
        <p:spPr>
          <a:xfrm>
            <a:off x="8333350" y="4387195"/>
            <a:ext cx="95029" cy="95029"/>
          </a:xfrm>
          <a:prstGeom prst="ellipse">
            <a:avLst/>
          </a:prstGeom>
          <a:solidFill>
            <a:srgbClr val="FF93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9948099-74B2-2D4F-ADF3-E36A9979E053}"/>
              </a:ext>
            </a:extLst>
          </p:cNvPr>
          <p:cNvSpPr/>
          <p:nvPr/>
        </p:nvSpPr>
        <p:spPr>
          <a:xfrm>
            <a:off x="8884830" y="4264647"/>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776781A-E5EE-0A41-A8CE-BC2F43F1F003}"/>
              </a:ext>
            </a:extLst>
          </p:cNvPr>
          <p:cNvSpPr/>
          <p:nvPr/>
        </p:nvSpPr>
        <p:spPr>
          <a:xfrm>
            <a:off x="9044545" y="4351212"/>
            <a:ext cx="95029" cy="95029"/>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F852080-C3E9-E441-9939-2838A94FFCFB}"/>
              </a:ext>
            </a:extLst>
          </p:cNvPr>
          <p:cNvSpPr/>
          <p:nvPr/>
        </p:nvSpPr>
        <p:spPr>
          <a:xfrm>
            <a:off x="9037230" y="4467635"/>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CF4FC43-ADEB-304C-AD44-0031F8A83E46}"/>
              </a:ext>
            </a:extLst>
          </p:cNvPr>
          <p:cNvSpPr/>
          <p:nvPr/>
        </p:nvSpPr>
        <p:spPr>
          <a:xfrm>
            <a:off x="9211576" y="3965798"/>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0C7091B-6E12-E641-A4C3-09E193524519}"/>
              </a:ext>
            </a:extLst>
          </p:cNvPr>
          <p:cNvSpPr/>
          <p:nvPr/>
        </p:nvSpPr>
        <p:spPr>
          <a:xfrm>
            <a:off x="9451000" y="3856139"/>
            <a:ext cx="95029" cy="95029"/>
          </a:xfrm>
          <a:prstGeom prst="ellipse">
            <a:avLst/>
          </a:prstGeom>
          <a:solidFill>
            <a:srgbClr val="FF26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D2D2C26-BE19-C348-8B5D-8FF007B22ACA}"/>
              </a:ext>
            </a:extLst>
          </p:cNvPr>
          <p:cNvSpPr/>
          <p:nvPr/>
        </p:nvSpPr>
        <p:spPr>
          <a:xfrm>
            <a:off x="9579331" y="4125728"/>
            <a:ext cx="95029" cy="95029"/>
          </a:xfrm>
          <a:prstGeom prst="ellipse">
            <a:avLst/>
          </a:prstGeom>
          <a:solidFill>
            <a:srgbClr val="9437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C0B9DF2A-42D5-D848-9CB7-5BE733668C65}"/>
              </a:ext>
            </a:extLst>
          </p:cNvPr>
          <p:cNvSpPr/>
          <p:nvPr/>
        </p:nvSpPr>
        <p:spPr>
          <a:xfrm>
            <a:off x="9772311" y="4262723"/>
            <a:ext cx="95029" cy="95029"/>
          </a:xfrm>
          <a:prstGeom prst="ellipse">
            <a:avLst/>
          </a:prstGeom>
          <a:solidFill>
            <a:srgbClr val="00FA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C20C70-1833-7D40-8DD7-7521A86FAFC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61644" y="3594766"/>
            <a:ext cx="3584448" cy="2908203"/>
          </a:xfrm>
          <a:prstGeom prst="rect">
            <a:avLst/>
          </a:prstGeom>
        </p:spPr>
      </p:pic>
      <p:pic>
        <p:nvPicPr>
          <p:cNvPr id="5" name="Picture 4">
            <a:extLst>
              <a:ext uri="{FF2B5EF4-FFF2-40B4-BE49-F238E27FC236}">
                <a16:creationId xmlns:a16="http://schemas.microsoft.com/office/drawing/2014/main" id="{5C8304FD-65CD-3748-95E3-43DC5CCCF2E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759715" y="608018"/>
            <a:ext cx="3586378" cy="2825325"/>
          </a:xfrm>
          <a:prstGeom prst="rect">
            <a:avLst/>
          </a:prstGeom>
        </p:spPr>
      </p:pic>
      <p:pic>
        <p:nvPicPr>
          <p:cNvPr id="86" name="Picture 85">
            <a:extLst>
              <a:ext uri="{FF2B5EF4-FFF2-40B4-BE49-F238E27FC236}">
                <a16:creationId xmlns:a16="http://schemas.microsoft.com/office/drawing/2014/main" id="{C0730757-3514-7A45-AAE5-15DA21A7E0F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336707" y="611385"/>
            <a:ext cx="3584448" cy="2817135"/>
          </a:xfrm>
          <a:prstGeom prst="rect">
            <a:avLst/>
          </a:prstGeom>
        </p:spPr>
      </p:pic>
      <p:sp>
        <p:nvSpPr>
          <p:cNvPr id="87" name="TextBox 86">
            <a:extLst>
              <a:ext uri="{FF2B5EF4-FFF2-40B4-BE49-F238E27FC236}">
                <a16:creationId xmlns:a16="http://schemas.microsoft.com/office/drawing/2014/main" id="{1C1F89C2-7BE0-CC45-968C-BC2301BA84E4}"/>
              </a:ext>
            </a:extLst>
          </p:cNvPr>
          <p:cNvSpPr txBox="1"/>
          <p:nvPr/>
        </p:nvSpPr>
        <p:spPr>
          <a:xfrm>
            <a:off x="2605578" y="888989"/>
            <a:ext cx="3143168" cy="584775"/>
          </a:xfrm>
          <a:prstGeom prst="rect">
            <a:avLst/>
          </a:prstGeom>
          <a:noFill/>
        </p:spPr>
        <p:txBody>
          <a:bodyPr wrap="none" rtlCol="0">
            <a:spAutoFit/>
          </a:bodyPr>
          <a:lstStyle/>
          <a:p>
            <a:pPr algn="ctr"/>
            <a:r>
              <a:rPr lang="en-US" sz="3200" dirty="0">
                <a:solidFill>
                  <a:schemeClr val="bg1"/>
                </a:solidFill>
                <a:latin typeface="American Typewriter" panose="02090604020004020304" pitchFamily="18" charset="77"/>
              </a:rPr>
              <a:t>BROADSTAIRS</a:t>
            </a:r>
          </a:p>
        </p:txBody>
      </p:sp>
      <p:sp>
        <p:nvSpPr>
          <p:cNvPr id="88" name="TextBox 87">
            <a:extLst>
              <a:ext uri="{FF2B5EF4-FFF2-40B4-BE49-F238E27FC236}">
                <a16:creationId xmlns:a16="http://schemas.microsoft.com/office/drawing/2014/main" id="{BA768C9B-BC92-714D-8463-C5CE10CFC6E3}"/>
              </a:ext>
            </a:extLst>
          </p:cNvPr>
          <p:cNvSpPr txBox="1"/>
          <p:nvPr/>
        </p:nvSpPr>
        <p:spPr>
          <a:xfrm>
            <a:off x="7161860" y="890329"/>
            <a:ext cx="2722347" cy="584775"/>
          </a:xfrm>
          <a:prstGeom prst="rect">
            <a:avLst/>
          </a:prstGeom>
          <a:noFill/>
        </p:spPr>
        <p:txBody>
          <a:bodyPr wrap="none" rtlCol="0">
            <a:spAutoFit/>
          </a:bodyPr>
          <a:lstStyle/>
          <a:p>
            <a:pPr algn="ctr"/>
            <a:r>
              <a:rPr lang="en-US" sz="3200" dirty="0">
                <a:solidFill>
                  <a:schemeClr val="bg1"/>
                </a:solidFill>
                <a:latin typeface="American Typewriter" panose="02090604020004020304" pitchFamily="18" charset="77"/>
              </a:rPr>
              <a:t>EDINBURGH</a:t>
            </a:r>
          </a:p>
        </p:txBody>
      </p:sp>
      <p:sp>
        <p:nvSpPr>
          <p:cNvPr id="90" name="TextBox 89">
            <a:extLst>
              <a:ext uri="{FF2B5EF4-FFF2-40B4-BE49-F238E27FC236}">
                <a16:creationId xmlns:a16="http://schemas.microsoft.com/office/drawing/2014/main" id="{0C5C0B8B-8EFF-474A-8545-885568971337}"/>
              </a:ext>
            </a:extLst>
          </p:cNvPr>
          <p:cNvSpPr txBox="1"/>
          <p:nvPr/>
        </p:nvSpPr>
        <p:spPr>
          <a:xfrm>
            <a:off x="6728962" y="3787831"/>
            <a:ext cx="3656322" cy="584775"/>
          </a:xfrm>
          <a:prstGeom prst="rect">
            <a:avLst/>
          </a:prstGeom>
          <a:noFill/>
        </p:spPr>
        <p:txBody>
          <a:bodyPr wrap="none" rtlCol="0">
            <a:spAutoFit/>
          </a:bodyPr>
          <a:lstStyle/>
          <a:p>
            <a:pPr algn="ctr"/>
            <a:r>
              <a:rPr lang="en-US" sz="3200" dirty="0">
                <a:solidFill>
                  <a:schemeClr val="bg1"/>
                </a:solidFill>
                <a:latin typeface="American Typewriter" panose="02090604020004020304" pitchFamily="18" charset="77"/>
              </a:rPr>
              <a:t>MILTON KEYNES</a:t>
            </a:r>
          </a:p>
        </p:txBody>
      </p:sp>
      <p:pic>
        <p:nvPicPr>
          <p:cNvPr id="98" name="Picture 97">
            <a:extLst>
              <a:ext uri="{FF2B5EF4-FFF2-40B4-BE49-F238E27FC236}">
                <a16:creationId xmlns:a16="http://schemas.microsoft.com/office/drawing/2014/main" id="{28CEE050-07E6-3343-B473-3811A4B909F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344191" y="3596217"/>
            <a:ext cx="3576964" cy="2906752"/>
          </a:xfrm>
          <a:prstGeom prst="rect">
            <a:avLst/>
          </a:prstGeom>
        </p:spPr>
      </p:pic>
      <p:sp>
        <p:nvSpPr>
          <p:cNvPr id="99" name="TextBox 98">
            <a:extLst>
              <a:ext uri="{FF2B5EF4-FFF2-40B4-BE49-F238E27FC236}">
                <a16:creationId xmlns:a16="http://schemas.microsoft.com/office/drawing/2014/main" id="{A412FF2F-19C7-AC46-AE73-5BFFDA16589A}"/>
              </a:ext>
            </a:extLst>
          </p:cNvPr>
          <p:cNvSpPr txBox="1"/>
          <p:nvPr/>
        </p:nvSpPr>
        <p:spPr>
          <a:xfrm>
            <a:off x="2420077" y="3784712"/>
            <a:ext cx="3366306" cy="1077218"/>
          </a:xfrm>
          <a:prstGeom prst="rect">
            <a:avLst/>
          </a:prstGeom>
          <a:noFill/>
        </p:spPr>
        <p:txBody>
          <a:bodyPr wrap="none" rtlCol="0">
            <a:spAutoFit/>
          </a:bodyPr>
          <a:lstStyle/>
          <a:p>
            <a:pPr algn="ctr"/>
            <a:r>
              <a:rPr lang="en-US" sz="3200" dirty="0">
                <a:solidFill>
                  <a:schemeClr val="bg1"/>
                </a:solidFill>
                <a:latin typeface="American Typewriter" panose="02090604020004020304" pitchFamily="18" charset="77"/>
              </a:rPr>
              <a:t>LONDONDERRY</a:t>
            </a:r>
          </a:p>
          <a:p>
            <a:pPr algn="ctr"/>
            <a:r>
              <a:rPr lang="en-US" sz="3200" dirty="0">
                <a:solidFill>
                  <a:schemeClr val="bg1"/>
                </a:solidFill>
                <a:latin typeface="American Typewriter" panose="02090604020004020304" pitchFamily="18" charset="77"/>
              </a:rPr>
              <a:t>DERRY</a:t>
            </a:r>
          </a:p>
        </p:txBody>
      </p:sp>
    </p:spTree>
    <p:extLst>
      <p:ext uri="{BB962C8B-B14F-4D97-AF65-F5344CB8AC3E}">
        <p14:creationId xmlns:p14="http://schemas.microsoft.com/office/powerpoint/2010/main" val="36289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6"/>
                                        </p:tgtEl>
                                      </p:cBhvr>
                                    </p:animEffect>
                                    <p:set>
                                      <p:cBhvr>
                                        <p:cTn id="10" dur="1" fill="hold">
                                          <p:stCondLst>
                                            <p:cond delay="499"/>
                                          </p:stCondLst>
                                        </p:cTn>
                                        <p:tgtEl>
                                          <p:spTgt spid="8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9"/>
                                        </p:tgtEl>
                                      </p:cBhvr>
                                    </p:animEffect>
                                    <p:set>
                                      <p:cBhvr>
                                        <p:cTn id="15" dur="1" fill="hold">
                                          <p:stCondLst>
                                            <p:cond delay="499"/>
                                          </p:stCondLst>
                                        </p:cTn>
                                        <p:tgtEl>
                                          <p:spTgt spid="9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98"/>
                                        </p:tgtEl>
                                      </p:cBhvr>
                                    </p:animEffect>
                                    <p:set>
                                      <p:cBhvr>
                                        <p:cTn id="18" dur="1" fill="hold">
                                          <p:stCondLst>
                                            <p:cond delay="499"/>
                                          </p:stCondLst>
                                        </p:cTn>
                                        <p:tgtEl>
                                          <p:spTgt spid="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8"/>
                                        </p:tgtEl>
                                      </p:cBhvr>
                                    </p:animEffect>
                                    <p:set>
                                      <p:cBhvr>
                                        <p:cTn id="23" dur="1" fill="hold">
                                          <p:stCondLst>
                                            <p:cond delay="499"/>
                                          </p:stCondLst>
                                        </p:cTn>
                                        <p:tgtEl>
                                          <p:spTgt spid="8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0"/>
                                        </p:tgtEl>
                                      </p:cBhvr>
                                    </p:animEffect>
                                    <p:set>
                                      <p:cBhvr>
                                        <p:cTn id="31" dur="1" fill="hold">
                                          <p:stCondLst>
                                            <p:cond delay="499"/>
                                          </p:stCondLst>
                                        </p:cTn>
                                        <p:tgtEl>
                                          <p:spTgt spid="9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90" grpId="0"/>
      <p:bldP spid="9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pic>
        <p:nvPicPr>
          <p:cNvPr id="11" name="Picture 10">
            <a:extLst>
              <a:ext uri="{FF2B5EF4-FFF2-40B4-BE49-F238E27FC236}">
                <a16:creationId xmlns:a16="http://schemas.microsoft.com/office/drawing/2014/main" id="{7F03C086-48C3-EE42-9DFF-B9E46401909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6614" y="7363023"/>
            <a:ext cx="4299530" cy="3224647"/>
          </a:xfrm>
          <a:prstGeom prst="rect">
            <a:avLst/>
          </a:prstGeom>
        </p:spPr>
      </p:pic>
      <p:pic>
        <p:nvPicPr>
          <p:cNvPr id="13" name="Picture 12">
            <a:extLst>
              <a:ext uri="{FF2B5EF4-FFF2-40B4-BE49-F238E27FC236}">
                <a16:creationId xmlns:a16="http://schemas.microsoft.com/office/drawing/2014/main" id="{9D310CFC-DFB9-284C-A168-CA8AF67D2CFE}"/>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166614" y="10678656"/>
            <a:ext cx="4276872" cy="3207654"/>
          </a:xfrm>
          <a:prstGeom prst="rect">
            <a:avLst/>
          </a:prstGeom>
        </p:spPr>
      </p:pic>
      <p:sp>
        <p:nvSpPr>
          <p:cNvPr id="16" name="Title 1">
            <a:extLst>
              <a:ext uri="{FF2B5EF4-FFF2-40B4-BE49-F238E27FC236}">
                <a16:creationId xmlns:a16="http://schemas.microsoft.com/office/drawing/2014/main" id="{F3CEF7C4-FE4C-D449-9A46-006C9257103C}"/>
              </a:ext>
            </a:extLst>
          </p:cNvPr>
          <p:cNvSpPr>
            <a:spLocks noGrp="1"/>
          </p:cNvSpPr>
          <p:nvPr>
            <p:ph type="title"/>
          </p:nvPr>
        </p:nvSpPr>
        <p:spPr>
          <a:xfrm>
            <a:off x="838200" y="365125"/>
            <a:ext cx="10515600" cy="1325563"/>
          </a:xfrm>
        </p:spPr>
        <p:txBody>
          <a:bodyPr/>
          <a:lstStyle/>
          <a:p>
            <a:r>
              <a:rPr lang="en-US" dirty="0"/>
              <a:t>City </a:t>
            </a:r>
            <a:r>
              <a:rPr lang="en-US" dirty="0" err="1"/>
              <a:t>centre</a:t>
            </a:r>
            <a:r>
              <a:rPr lang="en-US" dirty="0"/>
              <a:t> toilets</a:t>
            </a:r>
          </a:p>
        </p:txBody>
      </p:sp>
      <p:sp>
        <p:nvSpPr>
          <p:cNvPr id="17" name="Title 1">
            <a:extLst>
              <a:ext uri="{FF2B5EF4-FFF2-40B4-BE49-F238E27FC236}">
                <a16:creationId xmlns:a16="http://schemas.microsoft.com/office/drawing/2014/main" id="{FBA05FC3-F3E9-4243-812E-8DB75D53D421}"/>
              </a:ext>
            </a:extLst>
          </p:cNvPr>
          <p:cNvSpPr txBox="1">
            <a:spLocks/>
          </p:cNvSpPr>
          <p:nvPr/>
        </p:nvSpPr>
        <p:spPr>
          <a:xfrm>
            <a:off x="838200" y="2103437"/>
            <a:ext cx="8390860" cy="4389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Tx/>
              <a:buChar char="-"/>
            </a:pPr>
            <a:r>
              <a:rPr lang="en-US" sz="3200" b="1" dirty="0"/>
              <a:t>Public already relying on private providers</a:t>
            </a:r>
          </a:p>
          <a:p>
            <a:pPr marL="571500" indent="-571500">
              <a:buFontTx/>
              <a:buChar char="-"/>
            </a:pPr>
            <a:r>
              <a:rPr lang="en-US" sz="3200" b="1" dirty="0"/>
              <a:t>Multiple providers (e.g. shopping </a:t>
            </a:r>
            <a:r>
              <a:rPr lang="en-US" sz="3200" b="1" dirty="0" err="1"/>
              <a:t>centre</a:t>
            </a:r>
            <a:r>
              <a:rPr lang="en-US" sz="3200" b="1" dirty="0"/>
              <a:t>, bus station, department store) </a:t>
            </a:r>
          </a:p>
          <a:p>
            <a:pPr marL="571500" indent="-571500">
              <a:buFontTx/>
              <a:buChar char="-"/>
            </a:pPr>
            <a:r>
              <a:rPr lang="en-US" sz="3200" b="1" dirty="0"/>
              <a:t>Present as joined up provision, cover most hours.</a:t>
            </a:r>
          </a:p>
          <a:p>
            <a:pPr marL="571500" indent="-571500">
              <a:buFontTx/>
              <a:buChar char="-"/>
            </a:pPr>
            <a:r>
              <a:rPr lang="en-US" sz="3200" b="1" dirty="0"/>
              <a:t>Expand with community toilet scheme. </a:t>
            </a:r>
          </a:p>
          <a:p>
            <a:endParaRPr lang="en-US" sz="3200" b="1" dirty="0"/>
          </a:p>
          <a:p>
            <a:pPr marL="571500" indent="-571500">
              <a:buFontTx/>
              <a:buChar char="-"/>
            </a:pPr>
            <a:endParaRPr lang="en-US" sz="3200" b="1" dirty="0"/>
          </a:p>
        </p:txBody>
      </p:sp>
    </p:spTree>
    <p:extLst>
      <p:ext uri="{BB962C8B-B14F-4D97-AF65-F5344CB8AC3E}">
        <p14:creationId xmlns:p14="http://schemas.microsoft.com/office/powerpoint/2010/main" val="1105296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pic>
        <p:nvPicPr>
          <p:cNvPr id="11" name="Picture 10">
            <a:extLst>
              <a:ext uri="{FF2B5EF4-FFF2-40B4-BE49-F238E27FC236}">
                <a16:creationId xmlns:a16="http://schemas.microsoft.com/office/drawing/2014/main" id="{7F03C086-48C3-EE42-9DFF-B9E46401909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6614" y="7363023"/>
            <a:ext cx="4299530" cy="3224647"/>
          </a:xfrm>
          <a:prstGeom prst="rect">
            <a:avLst/>
          </a:prstGeom>
        </p:spPr>
      </p:pic>
      <p:pic>
        <p:nvPicPr>
          <p:cNvPr id="13" name="Picture 12">
            <a:extLst>
              <a:ext uri="{FF2B5EF4-FFF2-40B4-BE49-F238E27FC236}">
                <a16:creationId xmlns:a16="http://schemas.microsoft.com/office/drawing/2014/main" id="{9D310CFC-DFB9-284C-A168-CA8AF67D2CFE}"/>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166614" y="10678656"/>
            <a:ext cx="4276872" cy="3207654"/>
          </a:xfrm>
          <a:prstGeom prst="rect">
            <a:avLst/>
          </a:prstGeom>
        </p:spPr>
      </p:pic>
      <p:sp>
        <p:nvSpPr>
          <p:cNvPr id="16" name="Title 1">
            <a:extLst>
              <a:ext uri="{FF2B5EF4-FFF2-40B4-BE49-F238E27FC236}">
                <a16:creationId xmlns:a16="http://schemas.microsoft.com/office/drawing/2014/main" id="{F3CEF7C4-FE4C-D449-9A46-006C9257103C}"/>
              </a:ext>
            </a:extLst>
          </p:cNvPr>
          <p:cNvSpPr>
            <a:spLocks noGrp="1"/>
          </p:cNvSpPr>
          <p:nvPr>
            <p:ph type="title"/>
          </p:nvPr>
        </p:nvSpPr>
        <p:spPr>
          <a:xfrm>
            <a:off x="838200" y="365125"/>
            <a:ext cx="10515600" cy="1325563"/>
          </a:xfrm>
        </p:spPr>
        <p:txBody>
          <a:bodyPr/>
          <a:lstStyle/>
          <a:p>
            <a:r>
              <a:rPr lang="en-US" dirty="0"/>
              <a:t>Example: </a:t>
            </a:r>
            <a:r>
              <a:rPr lang="en-US" dirty="0" err="1"/>
              <a:t>WCityStop.info</a:t>
            </a:r>
            <a:r>
              <a:rPr lang="en-US" dirty="0"/>
              <a:t>, Wolverhampton </a:t>
            </a:r>
          </a:p>
        </p:txBody>
      </p:sp>
      <p:pic>
        <p:nvPicPr>
          <p:cNvPr id="3" name="Picture 2">
            <a:extLst>
              <a:ext uri="{FF2B5EF4-FFF2-40B4-BE49-F238E27FC236}">
                <a16:creationId xmlns:a16="http://schemas.microsoft.com/office/drawing/2014/main" id="{7B3A25D8-D0D5-0B41-A8BF-F3A646B4ED7B}"/>
              </a:ext>
            </a:extLst>
          </p:cNvPr>
          <p:cNvPicPr>
            <a:picLocks noChangeAspect="1"/>
          </p:cNvPicPr>
          <p:nvPr/>
        </p:nvPicPr>
        <p:blipFill>
          <a:blip r:embed="rId9"/>
          <a:stretch>
            <a:fillRect/>
          </a:stretch>
        </p:blipFill>
        <p:spPr>
          <a:xfrm>
            <a:off x="2047507" y="1440411"/>
            <a:ext cx="8096985" cy="5417589"/>
          </a:xfrm>
          <a:prstGeom prst="rect">
            <a:avLst/>
          </a:prstGeom>
        </p:spPr>
      </p:pic>
    </p:spTree>
    <p:extLst>
      <p:ext uri="{BB962C8B-B14F-4D97-AF65-F5344CB8AC3E}">
        <p14:creationId xmlns:p14="http://schemas.microsoft.com/office/powerpoint/2010/main" val="3641097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pic>
        <p:nvPicPr>
          <p:cNvPr id="11" name="Picture 10">
            <a:extLst>
              <a:ext uri="{FF2B5EF4-FFF2-40B4-BE49-F238E27FC236}">
                <a16:creationId xmlns:a16="http://schemas.microsoft.com/office/drawing/2014/main" id="{7F03C086-48C3-EE42-9DFF-B9E46401909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6614" y="7363023"/>
            <a:ext cx="4299530" cy="3224647"/>
          </a:xfrm>
          <a:prstGeom prst="rect">
            <a:avLst/>
          </a:prstGeom>
        </p:spPr>
      </p:pic>
      <p:pic>
        <p:nvPicPr>
          <p:cNvPr id="13" name="Picture 12">
            <a:extLst>
              <a:ext uri="{FF2B5EF4-FFF2-40B4-BE49-F238E27FC236}">
                <a16:creationId xmlns:a16="http://schemas.microsoft.com/office/drawing/2014/main" id="{9D310CFC-DFB9-284C-A168-CA8AF67D2CFE}"/>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166614" y="10678656"/>
            <a:ext cx="4276872" cy="3207654"/>
          </a:xfrm>
          <a:prstGeom prst="rect">
            <a:avLst/>
          </a:prstGeom>
        </p:spPr>
      </p:pic>
      <p:sp>
        <p:nvSpPr>
          <p:cNvPr id="16" name="Title 1">
            <a:extLst>
              <a:ext uri="{FF2B5EF4-FFF2-40B4-BE49-F238E27FC236}">
                <a16:creationId xmlns:a16="http://schemas.microsoft.com/office/drawing/2014/main" id="{F3CEF7C4-FE4C-D449-9A46-006C9257103C}"/>
              </a:ext>
            </a:extLst>
          </p:cNvPr>
          <p:cNvSpPr>
            <a:spLocks noGrp="1"/>
          </p:cNvSpPr>
          <p:nvPr>
            <p:ph type="title"/>
          </p:nvPr>
        </p:nvSpPr>
        <p:spPr>
          <a:xfrm>
            <a:off x="838200" y="365125"/>
            <a:ext cx="10515600" cy="1325563"/>
          </a:xfrm>
        </p:spPr>
        <p:txBody>
          <a:bodyPr/>
          <a:lstStyle/>
          <a:p>
            <a:r>
              <a:rPr lang="en-US" dirty="0"/>
              <a:t>Park toilet</a:t>
            </a:r>
          </a:p>
        </p:txBody>
      </p:sp>
      <p:sp>
        <p:nvSpPr>
          <p:cNvPr id="8" name="Title 1">
            <a:extLst>
              <a:ext uri="{FF2B5EF4-FFF2-40B4-BE49-F238E27FC236}">
                <a16:creationId xmlns:a16="http://schemas.microsoft.com/office/drawing/2014/main" id="{A45C0612-2331-4946-B778-3D0936E0C1E0}"/>
              </a:ext>
            </a:extLst>
          </p:cNvPr>
          <p:cNvSpPr txBox="1">
            <a:spLocks/>
          </p:cNvSpPr>
          <p:nvPr/>
        </p:nvSpPr>
        <p:spPr>
          <a:xfrm>
            <a:off x="838200" y="2103437"/>
            <a:ext cx="8390860" cy="4389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Tx/>
              <a:buChar char="-"/>
            </a:pPr>
            <a:r>
              <a:rPr lang="en-US" sz="3200" b="1" dirty="0"/>
              <a:t>Dedicated public toilet</a:t>
            </a:r>
          </a:p>
          <a:p>
            <a:pPr marL="571500" indent="-571500">
              <a:buFontTx/>
              <a:buChar char="-"/>
            </a:pPr>
            <a:r>
              <a:rPr lang="en-US" sz="3200" b="1" dirty="0"/>
              <a:t>Accessible, inclusive</a:t>
            </a:r>
          </a:p>
          <a:p>
            <a:pPr marL="571500" indent="-571500">
              <a:buFontTx/>
              <a:buChar char="-"/>
            </a:pPr>
            <a:r>
              <a:rPr lang="en-US" sz="3200" b="1" dirty="0"/>
              <a:t>Functional &amp; clean</a:t>
            </a:r>
          </a:p>
          <a:p>
            <a:pPr marL="571500" indent="-571500">
              <a:buFontTx/>
              <a:buChar char="-"/>
            </a:pPr>
            <a:r>
              <a:rPr lang="en-US" sz="3200" b="1" dirty="0"/>
              <a:t>Safe – preferably attended</a:t>
            </a:r>
          </a:p>
          <a:p>
            <a:pPr marL="571500" indent="-571500">
              <a:buFontTx/>
              <a:buChar char="-"/>
            </a:pPr>
            <a:r>
              <a:rPr lang="en-US" sz="3200" b="1" dirty="0"/>
              <a:t>Free</a:t>
            </a:r>
          </a:p>
          <a:p>
            <a:pPr marL="571500" indent="-571500">
              <a:buFontTx/>
              <a:buChar char="-"/>
            </a:pPr>
            <a:r>
              <a:rPr lang="en-US" sz="3200" b="1" dirty="0"/>
              <a:t>Robust</a:t>
            </a:r>
          </a:p>
          <a:p>
            <a:pPr marL="571500" indent="-571500">
              <a:buFontTx/>
              <a:buChar char="-"/>
            </a:pPr>
            <a:endParaRPr lang="en-US" sz="3200" b="1" dirty="0"/>
          </a:p>
          <a:p>
            <a:endParaRPr lang="en-US" sz="3200" b="1" dirty="0"/>
          </a:p>
          <a:p>
            <a:pPr marL="571500" indent="-571500">
              <a:buFontTx/>
              <a:buChar char="-"/>
            </a:pPr>
            <a:endParaRPr lang="en-US" sz="3200" b="1" dirty="0"/>
          </a:p>
        </p:txBody>
      </p:sp>
    </p:spTree>
    <p:extLst>
      <p:ext uri="{BB962C8B-B14F-4D97-AF65-F5344CB8AC3E}">
        <p14:creationId xmlns:p14="http://schemas.microsoft.com/office/powerpoint/2010/main" val="933546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sp>
        <p:nvSpPr>
          <p:cNvPr id="3" name="Title 2">
            <a:extLst>
              <a:ext uri="{FF2B5EF4-FFF2-40B4-BE49-F238E27FC236}">
                <a16:creationId xmlns:a16="http://schemas.microsoft.com/office/drawing/2014/main" id="{8DF72551-2073-EB40-A987-4B5724996C48}"/>
              </a:ext>
            </a:extLst>
          </p:cNvPr>
          <p:cNvSpPr>
            <a:spLocks noGrp="1"/>
          </p:cNvSpPr>
          <p:nvPr>
            <p:ph type="title"/>
          </p:nvPr>
        </p:nvSpPr>
        <p:spPr/>
        <p:txBody>
          <a:bodyPr/>
          <a:lstStyle/>
          <a:p>
            <a:r>
              <a:rPr lang="en-US" dirty="0"/>
              <a:t>Example: London Fields</a:t>
            </a:r>
          </a:p>
        </p:txBody>
      </p:sp>
      <p:pic>
        <p:nvPicPr>
          <p:cNvPr id="5" name="Picture 4">
            <a:extLst>
              <a:ext uri="{FF2B5EF4-FFF2-40B4-BE49-F238E27FC236}">
                <a16:creationId xmlns:a16="http://schemas.microsoft.com/office/drawing/2014/main" id="{B919F297-F48F-DA41-9D23-7D190FFA14AF}"/>
              </a:ext>
            </a:extLst>
          </p:cNvPr>
          <p:cNvPicPr>
            <a:picLocks noChangeAspect="1"/>
          </p:cNvPicPr>
          <p:nvPr/>
        </p:nvPicPr>
        <p:blipFill>
          <a:blip r:embed="rId6"/>
          <a:stretch>
            <a:fillRect/>
          </a:stretch>
        </p:blipFill>
        <p:spPr>
          <a:xfrm>
            <a:off x="1317277" y="1690688"/>
            <a:ext cx="9028147" cy="5072152"/>
          </a:xfrm>
          <a:prstGeom prst="rect">
            <a:avLst/>
          </a:prstGeom>
        </p:spPr>
      </p:pic>
    </p:spTree>
    <p:extLst>
      <p:ext uri="{BB962C8B-B14F-4D97-AF65-F5344CB8AC3E}">
        <p14:creationId xmlns:p14="http://schemas.microsoft.com/office/powerpoint/2010/main" val="414280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pic>
        <p:nvPicPr>
          <p:cNvPr id="13" name="Picture 12">
            <a:extLst>
              <a:ext uri="{FF2B5EF4-FFF2-40B4-BE49-F238E27FC236}">
                <a16:creationId xmlns:a16="http://schemas.microsoft.com/office/drawing/2014/main" id="{9D310CFC-DFB9-284C-A168-CA8AF67D2CFE}"/>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18000"/>
                    </a14:imgEffect>
                  </a14:imgLayer>
                </a14:imgProps>
              </a:ext>
              <a:ext uri="{28A0092B-C50C-407E-A947-70E740481C1C}">
                <a14:useLocalDpi xmlns:a14="http://schemas.microsoft.com/office/drawing/2010/main"/>
              </a:ext>
            </a:extLst>
          </a:blip>
          <a:stretch>
            <a:fillRect/>
          </a:stretch>
        </p:blipFill>
        <p:spPr>
          <a:xfrm>
            <a:off x="166614" y="10678656"/>
            <a:ext cx="4276872" cy="3207654"/>
          </a:xfrm>
          <a:prstGeom prst="rect">
            <a:avLst/>
          </a:prstGeom>
        </p:spPr>
      </p:pic>
      <p:sp>
        <p:nvSpPr>
          <p:cNvPr id="4" name="Title 3">
            <a:extLst>
              <a:ext uri="{FF2B5EF4-FFF2-40B4-BE49-F238E27FC236}">
                <a16:creationId xmlns:a16="http://schemas.microsoft.com/office/drawing/2014/main" id="{8357F483-1B11-6940-8151-47646A838B64}"/>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E3029B3-75BA-1F4B-80E5-DD8AEFF1BB52}"/>
              </a:ext>
            </a:extLst>
          </p:cNvPr>
          <p:cNvPicPr>
            <a:picLocks noChangeAspect="1"/>
          </p:cNvPicPr>
          <p:nvPr/>
        </p:nvPicPr>
        <p:blipFill>
          <a:blip r:embed="rId8"/>
          <a:stretch>
            <a:fillRect/>
          </a:stretch>
        </p:blipFill>
        <p:spPr>
          <a:xfrm>
            <a:off x="609600" y="0"/>
            <a:ext cx="10972800" cy="6858000"/>
          </a:xfrm>
          <a:prstGeom prst="rect">
            <a:avLst/>
          </a:prstGeom>
          <a:ln>
            <a:solidFill>
              <a:schemeClr val="bg2">
                <a:lumMod val="50000"/>
              </a:schemeClr>
            </a:solidFill>
          </a:ln>
        </p:spPr>
      </p:pic>
    </p:spTree>
    <p:extLst>
      <p:ext uri="{BB962C8B-B14F-4D97-AF65-F5344CB8AC3E}">
        <p14:creationId xmlns:p14="http://schemas.microsoft.com/office/powerpoint/2010/main" val="1940228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05C7E-DDA8-A749-8734-7269EF9EC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458632" y="-3919019"/>
            <a:ext cx="3382114" cy="3219151"/>
          </a:xfrm>
          <a:prstGeom prst="rect">
            <a:avLst/>
          </a:prstGeom>
        </p:spPr>
      </p:pic>
      <p:pic>
        <p:nvPicPr>
          <p:cNvPr id="9" name="Picture 8">
            <a:extLst>
              <a:ext uri="{FF2B5EF4-FFF2-40B4-BE49-F238E27FC236}">
                <a16:creationId xmlns:a16="http://schemas.microsoft.com/office/drawing/2014/main" id="{DEDA7313-21F4-7A4D-A666-AD813FFDD4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039734" y="-3916326"/>
            <a:ext cx="3387500" cy="3219152"/>
          </a:xfrm>
          <a:prstGeom prst="rect">
            <a:avLst/>
          </a:prstGeom>
        </p:spPr>
      </p:pic>
      <p:pic>
        <p:nvPicPr>
          <p:cNvPr id="15" name="Picture 14">
            <a:extLst>
              <a:ext uri="{FF2B5EF4-FFF2-40B4-BE49-F238E27FC236}">
                <a16:creationId xmlns:a16="http://schemas.microsoft.com/office/drawing/2014/main" id="{5B91D1DD-9D1C-CA4E-B9AE-AD6E09F214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00" y="-4000500"/>
            <a:ext cx="3219155" cy="3387500"/>
          </a:xfrm>
          <a:prstGeom prst="rect">
            <a:avLst/>
          </a:prstGeom>
        </p:spPr>
      </p:pic>
      <p:pic>
        <p:nvPicPr>
          <p:cNvPr id="21" name="Picture 20">
            <a:extLst>
              <a:ext uri="{FF2B5EF4-FFF2-40B4-BE49-F238E27FC236}">
                <a16:creationId xmlns:a16="http://schemas.microsoft.com/office/drawing/2014/main" id="{EBEB4D5E-65D2-8349-8E51-62641D9B98E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5000"/>
                    </a14:imgEffect>
                  </a14:imgLayer>
                </a14:imgProps>
              </a:ext>
              <a:ext uri="{28A0092B-C50C-407E-A947-70E740481C1C}">
                <a14:useLocalDpi xmlns:a14="http://schemas.microsoft.com/office/drawing/2010/main"/>
              </a:ext>
            </a:extLst>
          </a:blip>
          <a:srcRect t="-448" r="-2"/>
          <a:stretch/>
        </p:blipFill>
        <p:spPr>
          <a:xfrm rot="5400000">
            <a:off x="141779" y="3658676"/>
            <a:ext cx="3207654" cy="2748303"/>
          </a:xfrm>
          <a:prstGeom prst="rect">
            <a:avLst/>
          </a:prstGeom>
        </p:spPr>
      </p:pic>
      <p:pic>
        <p:nvPicPr>
          <p:cNvPr id="25" name="Picture 24">
            <a:extLst>
              <a:ext uri="{FF2B5EF4-FFF2-40B4-BE49-F238E27FC236}">
                <a16:creationId xmlns:a16="http://schemas.microsoft.com/office/drawing/2014/main" id="{1ABBFA9C-2E10-1043-9CB9-593F4FFBCE3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831"/>
          <a:stretch/>
        </p:blipFill>
        <p:spPr>
          <a:xfrm rot="5400000">
            <a:off x="3030944" y="3658677"/>
            <a:ext cx="3207654" cy="2748302"/>
          </a:xfrm>
          <a:prstGeom prst="rect">
            <a:avLst/>
          </a:prstGeom>
        </p:spPr>
      </p:pic>
      <p:pic>
        <p:nvPicPr>
          <p:cNvPr id="8" name="Picture 7">
            <a:extLst>
              <a:ext uri="{FF2B5EF4-FFF2-40B4-BE49-F238E27FC236}">
                <a16:creationId xmlns:a16="http://schemas.microsoft.com/office/drawing/2014/main" id="{B44DB849-CF94-D149-BCF4-10A92F1401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5400000">
            <a:off x="162290" y="342051"/>
            <a:ext cx="3174935" cy="2748300"/>
          </a:xfrm>
          <a:prstGeom prst="rect">
            <a:avLst/>
          </a:prstGeom>
        </p:spPr>
      </p:pic>
      <p:pic>
        <p:nvPicPr>
          <p:cNvPr id="11" name="Picture 10">
            <a:extLst>
              <a:ext uri="{FF2B5EF4-FFF2-40B4-BE49-F238E27FC236}">
                <a16:creationId xmlns:a16="http://schemas.microsoft.com/office/drawing/2014/main" id="{7F03C086-48C3-EE42-9DFF-B9E46401909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66614" y="7363023"/>
            <a:ext cx="4299530" cy="3224647"/>
          </a:xfrm>
          <a:prstGeom prst="rect">
            <a:avLst/>
          </a:prstGeom>
        </p:spPr>
      </p:pic>
      <p:pic>
        <p:nvPicPr>
          <p:cNvPr id="13" name="Picture 12">
            <a:extLst>
              <a:ext uri="{FF2B5EF4-FFF2-40B4-BE49-F238E27FC236}">
                <a16:creationId xmlns:a16="http://schemas.microsoft.com/office/drawing/2014/main" id="{9D310CFC-DFB9-284C-A168-CA8AF67D2CFE}"/>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8000"/>
                    </a14:imgEffect>
                  </a14:imgLayer>
                </a14:imgProps>
              </a:ext>
              <a:ext uri="{28A0092B-C50C-407E-A947-70E740481C1C}">
                <a14:useLocalDpi xmlns:a14="http://schemas.microsoft.com/office/drawing/2010/main"/>
              </a:ext>
            </a:extLst>
          </a:blip>
          <a:stretch>
            <a:fillRect/>
          </a:stretch>
        </p:blipFill>
        <p:spPr>
          <a:xfrm>
            <a:off x="166614" y="10678656"/>
            <a:ext cx="4276872" cy="3207654"/>
          </a:xfrm>
          <a:prstGeom prst="rect">
            <a:avLst/>
          </a:prstGeom>
        </p:spPr>
      </p:pic>
      <p:pic>
        <p:nvPicPr>
          <p:cNvPr id="18" name="Picture 17">
            <a:extLst>
              <a:ext uri="{FF2B5EF4-FFF2-40B4-BE49-F238E27FC236}">
                <a16:creationId xmlns:a16="http://schemas.microsoft.com/office/drawing/2014/main" id="{7D84675F-79A2-184F-8772-7D6513DD4C59}"/>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260619" y="128733"/>
            <a:ext cx="2748303" cy="3192292"/>
          </a:xfrm>
          <a:prstGeom prst="rect">
            <a:avLst/>
          </a:prstGeom>
        </p:spPr>
      </p:pic>
      <p:pic>
        <p:nvPicPr>
          <p:cNvPr id="20" name="Picture 19">
            <a:extLst>
              <a:ext uri="{FF2B5EF4-FFF2-40B4-BE49-F238E27FC236}">
                <a16:creationId xmlns:a16="http://schemas.microsoft.com/office/drawing/2014/main" id="{F7ED10A8-E145-CA45-8506-B25EB36686B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149778" y="128733"/>
            <a:ext cx="2748304" cy="3192292"/>
          </a:xfrm>
          <a:prstGeom prst="rect">
            <a:avLst/>
          </a:prstGeom>
        </p:spPr>
      </p:pic>
      <p:pic>
        <p:nvPicPr>
          <p:cNvPr id="23" name="Picture 22">
            <a:extLst>
              <a:ext uri="{FF2B5EF4-FFF2-40B4-BE49-F238E27FC236}">
                <a16:creationId xmlns:a16="http://schemas.microsoft.com/office/drawing/2014/main" id="{F93CCCC7-9315-EF4B-980C-549803E1A1D4}"/>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rot="5400000">
            <a:off x="5927784" y="3666358"/>
            <a:ext cx="3192292" cy="2748304"/>
          </a:xfrm>
          <a:prstGeom prst="rect">
            <a:avLst/>
          </a:prstGeom>
        </p:spPr>
      </p:pic>
    </p:spTree>
    <p:extLst>
      <p:ext uri="{BB962C8B-B14F-4D97-AF65-F5344CB8AC3E}">
        <p14:creationId xmlns:p14="http://schemas.microsoft.com/office/powerpoint/2010/main" val="9460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dirty="0"/>
              <a:t>Council Analysis</a:t>
            </a:r>
          </a:p>
        </p:txBody>
      </p:sp>
      <p:pic>
        <p:nvPicPr>
          <p:cNvPr id="4" name="Content Placeholder 3">
            <a:extLst>
              <a:ext uri="{FF2B5EF4-FFF2-40B4-BE49-F238E27FC236}">
                <a16:creationId xmlns:a16="http://schemas.microsoft.com/office/drawing/2014/main" id="{097FB237-C993-E443-94CF-4AAAF5C7D993}"/>
              </a:ext>
            </a:extLst>
          </p:cNvPr>
          <p:cNvPicPr>
            <a:picLocks noGrp="1" noChangeAspect="1"/>
          </p:cNvPicPr>
          <p:nvPr>
            <p:ph idx="1"/>
          </p:nvPr>
        </p:nvPicPr>
        <p:blipFill>
          <a:blip r:embed="rId3"/>
          <a:stretch>
            <a:fillRect/>
          </a:stretch>
        </p:blipFill>
        <p:spPr>
          <a:xfrm>
            <a:off x="0" y="1690688"/>
            <a:ext cx="12192000" cy="6857999"/>
          </a:xfrm>
        </p:spPr>
      </p:pic>
    </p:spTree>
    <p:extLst>
      <p:ext uri="{BB962C8B-B14F-4D97-AF65-F5344CB8AC3E}">
        <p14:creationId xmlns:p14="http://schemas.microsoft.com/office/powerpoint/2010/main" val="340143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2"/>
            <a:ext cx="6344478" cy="4351338"/>
          </a:xfrm>
        </p:spPr>
        <p:txBody>
          <a:bodyPr>
            <a:normAutofit lnSpcReduction="10000"/>
          </a:bodyPr>
          <a:lstStyle/>
          <a:p>
            <a:pPr marL="0" indent="0">
              <a:buNone/>
            </a:pPr>
            <a:r>
              <a:rPr lang="en-US" dirty="0"/>
              <a:t>Physical aspects of relieving bladder </a:t>
            </a:r>
          </a:p>
          <a:p>
            <a:pPr marL="0" indent="0">
              <a:buNone/>
            </a:pPr>
            <a:r>
              <a:rPr lang="en-US" dirty="0"/>
              <a:t>and bowel ”Normal”</a:t>
            </a:r>
          </a:p>
          <a:p>
            <a:r>
              <a:rPr lang="en-US" dirty="0"/>
              <a:t>NHS – ideally 4-6 times per day for bladder</a:t>
            </a:r>
          </a:p>
          <a:p>
            <a:r>
              <a:rPr lang="en-US" dirty="0"/>
              <a:t>NHS – 3 times a day to 3 times a week for bowel</a:t>
            </a:r>
          </a:p>
          <a:p>
            <a:r>
              <a:rPr lang="en-US" dirty="0"/>
              <a:t>Women more often due to menstruation, pregnancy and menopause</a:t>
            </a:r>
          </a:p>
          <a:p>
            <a:r>
              <a:rPr lang="en-US" dirty="0"/>
              <a:t>Men more often due to prostate health</a:t>
            </a:r>
          </a:p>
        </p:txBody>
      </p:sp>
      <p:pic>
        <p:nvPicPr>
          <p:cNvPr id="5" name="Picture 4">
            <a:extLst>
              <a:ext uri="{FF2B5EF4-FFF2-40B4-BE49-F238E27FC236}">
                <a16:creationId xmlns:a16="http://schemas.microsoft.com/office/drawing/2014/main" id="{4105DBA2-32D2-E641-85BC-9E174ECEA9DC}"/>
              </a:ext>
            </a:extLst>
          </p:cNvPr>
          <p:cNvPicPr>
            <a:picLocks noChangeAspect="1"/>
          </p:cNvPicPr>
          <p:nvPr/>
        </p:nvPicPr>
        <p:blipFill>
          <a:blip r:embed="rId3"/>
          <a:stretch>
            <a:fillRect/>
          </a:stretch>
        </p:blipFill>
        <p:spPr>
          <a:xfrm>
            <a:off x="7377545" y="0"/>
            <a:ext cx="4814455" cy="6858000"/>
          </a:xfrm>
          <a:prstGeom prst="rect">
            <a:avLst/>
          </a:prstGeom>
        </p:spPr>
      </p:pic>
      <p:pic>
        <p:nvPicPr>
          <p:cNvPr id="4" name="Picture 3">
            <a:extLst>
              <a:ext uri="{FF2B5EF4-FFF2-40B4-BE49-F238E27FC236}">
                <a16:creationId xmlns:a16="http://schemas.microsoft.com/office/drawing/2014/main" id="{C72AE6BF-6FED-E147-A633-C49C02CE1BC9}"/>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AEB688E-68B5-0846-8000-DE72B5163004}"/>
              </a:ext>
            </a:extLst>
          </p:cNvPr>
          <p:cNvPicPr>
            <a:picLocks noChangeAspect="1"/>
          </p:cNvPicPr>
          <p:nvPr/>
        </p:nvPicPr>
        <p:blipFill>
          <a:blip r:embed="rId5"/>
          <a:stretch>
            <a:fillRect/>
          </a:stretch>
        </p:blipFill>
        <p:spPr>
          <a:xfrm>
            <a:off x="0" y="0"/>
            <a:ext cx="12192000" cy="6858000"/>
          </a:xfrm>
          <a:prstGeom prst="rect">
            <a:avLst/>
          </a:prstGeom>
        </p:spPr>
      </p:pic>
      <p:pic>
        <p:nvPicPr>
          <p:cNvPr id="9" name="Picture 8" descr="HHCDlogo_2lines_2013_SMALL.jpg">
            <a:extLst>
              <a:ext uri="{FF2B5EF4-FFF2-40B4-BE49-F238E27FC236}">
                <a16:creationId xmlns:a16="http://schemas.microsoft.com/office/drawing/2014/main" id="{534AFC5D-A5D3-DA47-9415-5FD028276F2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1254329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94C8CA-D062-6046-8287-729F56DC51E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762750" y="365124"/>
            <a:ext cx="5429250" cy="6327201"/>
          </a:xfrm>
        </p:spPr>
      </p:pic>
      <p:sp>
        <p:nvSpPr>
          <p:cNvPr id="10" name="Title 1">
            <a:extLst>
              <a:ext uri="{FF2B5EF4-FFF2-40B4-BE49-F238E27FC236}">
                <a16:creationId xmlns:a16="http://schemas.microsoft.com/office/drawing/2014/main" id="{778E47EF-FDF6-6647-88A2-83E51477B4E5}"/>
              </a:ext>
            </a:extLst>
          </p:cNvPr>
          <p:cNvSpPr>
            <a:spLocks noGrp="1"/>
          </p:cNvSpPr>
          <p:nvPr>
            <p:ph type="title"/>
          </p:nvPr>
        </p:nvSpPr>
        <p:spPr>
          <a:xfrm>
            <a:off x="838200" y="365125"/>
            <a:ext cx="10515600" cy="1325563"/>
          </a:xfrm>
        </p:spPr>
        <p:txBody>
          <a:bodyPr/>
          <a:lstStyle/>
          <a:p>
            <a:r>
              <a:rPr lang="en-US" dirty="0"/>
              <a:t>Council Analysis</a:t>
            </a:r>
          </a:p>
        </p:txBody>
      </p:sp>
      <p:sp>
        <p:nvSpPr>
          <p:cNvPr id="11" name="Content Placeholder 2">
            <a:extLst>
              <a:ext uri="{FF2B5EF4-FFF2-40B4-BE49-F238E27FC236}">
                <a16:creationId xmlns:a16="http://schemas.microsoft.com/office/drawing/2014/main" id="{5F292D67-292E-8044-8391-C741971A23CF}"/>
              </a:ext>
            </a:extLst>
          </p:cNvPr>
          <p:cNvSpPr txBox="1">
            <a:spLocks/>
          </p:cNvSpPr>
          <p:nvPr/>
        </p:nvSpPr>
        <p:spPr>
          <a:xfrm>
            <a:off x="838200" y="1825625"/>
            <a:ext cx="5124450" cy="114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Large councils of natural interest</a:t>
            </a:r>
          </a:p>
          <a:p>
            <a:r>
              <a:rPr lang="en-US" dirty="0"/>
              <a:t>Councils with strong CTS</a:t>
            </a:r>
          </a:p>
          <a:p>
            <a:endParaRPr lang="en-US" dirty="0"/>
          </a:p>
        </p:txBody>
      </p:sp>
      <p:sp>
        <p:nvSpPr>
          <p:cNvPr id="12" name="Content Placeholder 2">
            <a:extLst>
              <a:ext uri="{FF2B5EF4-FFF2-40B4-BE49-F238E27FC236}">
                <a16:creationId xmlns:a16="http://schemas.microsoft.com/office/drawing/2014/main" id="{A3CE3B83-66F3-9D47-8E90-CE5CCEA256F0}"/>
              </a:ext>
            </a:extLst>
          </p:cNvPr>
          <p:cNvSpPr txBox="1">
            <a:spLocks/>
          </p:cNvSpPr>
          <p:nvPr/>
        </p:nvSpPr>
        <p:spPr>
          <a:xfrm>
            <a:off x="471488" y="4290944"/>
            <a:ext cx="3905250" cy="240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Cornwall (203)</a:t>
            </a:r>
          </a:p>
          <a:p>
            <a:r>
              <a:rPr lang="en-US" dirty="0"/>
              <a:t>Highlands (191)</a:t>
            </a:r>
          </a:p>
          <a:p>
            <a:r>
              <a:rPr lang="en-US" dirty="0"/>
              <a:t>City of London (108)</a:t>
            </a:r>
          </a:p>
          <a:p>
            <a:endParaRPr lang="en-US" dirty="0"/>
          </a:p>
        </p:txBody>
      </p:sp>
      <p:sp>
        <p:nvSpPr>
          <p:cNvPr id="13" name="Content Placeholder 2">
            <a:extLst>
              <a:ext uri="{FF2B5EF4-FFF2-40B4-BE49-F238E27FC236}">
                <a16:creationId xmlns:a16="http://schemas.microsoft.com/office/drawing/2014/main" id="{0D373996-9C19-5C4B-8FC4-EEF25CE521E5}"/>
              </a:ext>
            </a:extLst>
          </p:cNvPr>
          <p:cNvSpPr txBox="1">
            <a:spLocks/>
          </p:cNvSpPr>
          <p:nvPr/>
        </p:nvSpPr>
        <p:spPr>
          <a:xfrm>
            <a:off x="4195764" y="4290944"/>
            <a:ext cx="3905250" cy="2401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Flintshire</a:t>
            </a:r>
            <a:r>
              <a:rPr lang="en-US" dirty="0"/>
              <a:t> (4)</a:t>
            </a:r>
          </a:p>
          <a:p>
            <a:r>
              <a:rPr lang="en-US" dirty="0"/>
              <a:t>South </a:t>
            </a:r>
            <a:r>
              <a:rPr lang="en-US" dirty="0" err="1"/>
              <a:t>Ribble</a:t>
            </a:r>
            <a:r>
              <a:rPr lang="en-US" dirty="0"/>
              <a:t> (4)</a:t>
            </a:r>
          </a:p>
          <a:p>
            <a:r>
              <a:rPr lang="en-US" dirty="0"/>
              <a:t>North Kesteven (4)</a:t>
            </a:r>
          </a:p>
          <a:p>
            <a:endParaRPr lang="en-US" dirty="0"/>
          </a:p>
        </p:txBody>
      </p:sp>
      <p:sp>
        <p:nvSpPr>
          <p:cNvPr id="14" name="Content Placeholder 2">
            <a:extLst>
              <a:ext uri="{FF2B5EF4-FFF2-40B4-BE49-F238E27FC236}">
                <a16:creationId xmlns:a16="http://schemas.microsoft.com/office/drawing/2014/main" id="{5FBA4D5D-D408-7E4D-95D8-39755EA31CE8}"/>
              </a:ext>
            </a:extLst>
          </p:cNvPr>
          <p:cNvSpPr txBox="1">
            <a:spLocks/>
          </p:cNvSpPr>
          <p:nvPr/>
        </p:nvSpPr>
        <p:spPr>
          <a:xfrm>
            <a:off x="471488" y="3717856"/>
            <a:ext cx="5124450" cy="114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Most toilets:</a:t>
            </a:r>
          </a:p>
          <a:p>
            <a:pPr marL="0" indent="0">
              <a:buNone/>
            </a:pPr>
            <a:endParaRPr lang="en-US" dirty="0"/>
          </a:p>
        </p:txBody>
      </p:sp>
      <p:sp>
        <p:nvSpPr>
          <p:cNvPr id="15" name="Content Placeholder 2">
            <a:extLst>
              <a:ext uri="{FF2B5EF4-FFF2-40B4-BE49-F238E27FC236}">
                <a16:creationId xmlns:a16="http://schemas.microsoft.com/office/drawing/2014/main" id="{AAAB8C92-063C-A243-9645-6B64AD9F716F}"/>
              </a:ext>
            </a:extLst>
          </p:cNvPr>
          <p:cNvSpPr txBox="1">
            <a:spLocks/>
          </p:cNvSpPr>
          <p:nvPr/>
        </p:nvSpPr>
        <p:spPr>
          <a:xfrm>
            <a:off x="4195764" y="3720962"/>
            <a:ext cx="5124450" cy="114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Fewest toilets:</a:t>
            </a:r>
          </a:p>
          <a:p>
            <a:pPr marL="0" indent="0">
              <a:buNone/>
            </a:pPr>
            <a:endParaRPr lang="en-US" dirty="0"/>
          </a:p>
        </p:txBody>
      </p:sp>
      <p:sp>
        <p:nvSpPr>
          <p:cNvPr id="16" name="Content Placeholder 2">
            <a:extLst>
              <a:ext uri="{FF2B5EF4-FFF2-40B4-BE49-F238E27FC236}">
                <a16:creationId xmlns:a16="http://schemas.microsoft.com/office/drawing/2014/main" id="{5CE6FF09-A48C-F840-A96D-3E08C234A7F7}"/>
              </a:ext>
            </a:extLst>
          </p:cNvPr>
          <p:cNvSpPr txBox="1">
            <a:spLocks/>
          </p:cNvSpPr>
          <p:nvPr/>
        </p:nvSpPr>
        <p:spPr>
          <a:xfrm>
            <a:off x="504825" y="6260490"/>
            <a:ext cx="3905250" cy="630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2016 GBPTM data</a:t>
            </a:r>
          </a:p>
          <a:p>
            <a:pPr marL="0" indent="0">
              <a:buNone/>
            </a:pPr>
            <a:endParaRPr lang="en-US" sz="2000" dirty="0"/>
          </a:p>
        </p:txBody>
      </p:sp>
    </p:spTree>
    <p:extLst>
      <p:ext uri="{BB962C8B-B14F-4D97-AF65-F5344CB8AC3E}">
        <p14:creationId xmlns:p14="http://schemas.microsoft.com/office/powerpoint/2010/main" val="359663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0A89-CA6F-C346-A0BF-E36736E5228D}"/>
              </a:ext>
            </a:extLst>
          </p:cNvPr>
          <p:cNvSpPr>
            <a:spLocks noGrp="1"/>
          </p:cNvSpPr>
          <p:nvPr>
            <p:ph type="title"/>
          </p:nvPr>
        </p:nvSpPr>
        <p:spPr/>
        <p:txBody>
          <a:bodyPr/>
          <a:lstStyle/>
          <a:p>
            <a:r>
              <a:rPr lang="en-US" dirty="0"/>
              <a:t>Where to find info</a:t>
            </a:r>
          </a:p>
        </p:txBody>
      </p:sp>
      <p:sp>
        <p:nvSpPr>
          <p:cNvPr id="3" name="Content Placeholder 2">
            <a:extLst>
              <a:ext uri="{FF2B5EF4-FFF2-40B4-BE49-F238E27FC236}">
                <a16:creationId xmlns:a16="http://schemas.microsoft.com/office/drawing/2014/main" id="{A7199567-2685-AA40-8ADA-6A1FFFC6084D}"/>
              </a:ext>
            </a:extLst>
          </p:cNvPr>
          <p:cNvSpPr>
            <a:spLocks noGrp="1"/>
          </p:cNvSpPr>
          <p:nvPr>
            <p:ph idx="1"/>
          </p:nvPr>
        </p:nvSpPr>
        <p:spPr>
          <a:xfrm>
            <a:off x="7572095" y="1690688"/>
            <a:ext cx="4052676" cy="3842543"/>
          </a:xfrm>
        </p:spPr>
        <p:txBody>
          <a:bodyPr>
            <a:normAutofit/>
          </a:bodyPr>
          <a:lstStyle/>
          <a:p>
            <a:pPr marL="0" indent="0">
              <a:buNone/>
            </a:pPr>
            <a:r>
              <a:rPr lang="en-US" dirty="0"/>
              <a:t>British Standard 6465: Sanitary installations</a:t>
            </a:r>
          </a:p>
          <a:p>
            <a:pPr marL="0" indent="0">
              <a:buNone/>
            </a:pPr>
            <a:r>
              <a:rPr lang="en-US" sz="2000" dirty="0"/>
              <a:t>Part 1: Design &amp; Scale of provision</a:t>
            </a:r>
          </a:p>
          <a:p>
            <a:pPr marL="0" indent="0">
              <a:buNone/>
            </a:pPr>
            <a:r>
              <a:rPr lang="en-US" sz="2000" dirty="0"/>
              <a:t>Part 2: Space recommendations</a:t>
            </a:r>
          </a:p>
          <a:p>
            <a:pPr marL="0" indent="0">
              <a:buNone/>
            </a:pPr>
            <a:r>
              <a:rPr lang="en-US" sz="2000" dirty="0"/>
              <a:t>Part 3: Selection, installation &amp;  maintenance</a:t>
            </a:r>
          </a:p>
          <a:p>
            <a:pPr marL="0" indent="0">
              <a:buNone/>
            </a:pPr>
            <a:r>
              <a:rPr lang="en-US" sz="2000" dirty="0"/>
              <a:t>Part 4: Public Toilets</a:t>
            </a:r>
          </a:p>
        </p:txBody>
      </p:sp>
      <p:pic>
        <p:nvPicPr>
          <p:cNvPr id="7" name="Picture 6">
            <a:extLst>
              <a:ext uri="{FF2B5EF4-FFF2-40B4-BE49-F238E27FC236}">
                <a16:creationId xmlns:a16="http://schemas.microsoft.com/office/drawing/2014/main" id="{C7F01D21-BE9D-804B-9555-12032A3CCE5B}"/>
              </a:ext>
            </a:extLst>
          </p:cNvPr>
          <p:cNvPicPr>
            <a:picLocks noChangeAspect="1"/>
          </p:cNvPicPr>
          <p:nvPr/>
        </p:nvPicPr>
        <p:blipFill>
          <a:blip r:embed="rId3"/>
          <a:stretch>
            <a:fillRect/>
          </a:stretch>
        </p:blipFill>
        <p:spPr>
          <a:xfrm>
            <a:off x="4133173" y="1692673"/>
            <a:ext cx="2641817" cy="3737768"/>
          </a:xfrm>
          <a:prstGeom prst="rect">
            <a:avLst/>
          </a:prstGeom>
          <a:effectLst>
            <a:outerShdw blurRad="50800" dist="101600" dir="2700000" algn="tl" rotWithShape="0">
              <a:prstClr val="black">
                <a:alpha val="40000"/>
              </a:prstClr>
            </a:outerShdw>
          </a:effectLst>
        </p:spPr>
      </p:pic>
      <p:pic>
        <p:nvPicPr>
          <p:cNvPr id="9" name="Picture 8">
            <a:extLst>
              <a:ext uri="{FF2B5EF4-FFF2-40B4-BE49-F238E27FC236}">
                <a16:creationId xmlns:a16="http://schemas.microsoft.com/office/drawing/2014/main" id="{D974D551-B2F4-AD43-BC15-48AEF8A96F1E}"/>
              </a:ext>
            </a:extLst>
          </p:cNvPr>
          <p:cNvPicPr>
            <a:picLocks noChangeAspect="1"/>
          </p:cNvPicPr>
          <p:nvPr/>
        </p:nvPicPr>
        <p:blipFill>
          <a:blip r:embed="rId4"/>
          <a:stretch>
            <a:fillRect/>
          </a:stretch>
        </p:blipFill>
        <p:spPr>
          <a:xfrm>
            <a:off x="990601" y="1690689"/>
            <a:ext cx="2616438" cy="3737768"/>
          </a:xfrm>
          <a:prstGeom prst="rect">
            <a:avLst/>
          </a:prstGeom>
          <a:effectLst>
            <a:outerShdw blurRad="50800" dist="101600" dir="2700000" algn="tl" rotWithShape="0">
              <a:prstClr val="black">
                <a:alpha val="40000"/>
              </a:prstClr>
            </a:outerShdw>
          </a:effectLst>
        </p:spPr>
      </p:pic>
      <p:sp>
        <p:nvSpPr>
          <p:cNvPr id="10" name="Content Placeholder 2">
            <a:extLst>
              <a:ext uri="{FF2B5EF4-FFF2-40B4-BE49-F238E27FC236}">
                <a16:creationId xmlns:a16="http://schemas.microsoft.com/office/drawing/2014/main" id="{ACD62FEA-6DCD-CD47-8CD9-F7292E432B10}"/>
              </a:ext>
            </a:extLst>
          </p:cNvPr>
          <p:cNvSpPr txBox="1">
            <a:spLocks/>
          </p:cNvSpPr>
          <p:nvPr/>
        </p:nvSpPr>
        <p:spPr>
          <a:xfrm>
            <a:off x="857250" y="5533232"/>
            <a:ext cx="3018155"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Royal College of Art</a:t>
            </a:r>
          </a:p>
        </p:txBody>
      </p:sp>
      <p:sp>
        <p:nvSpPr>
          <p:cNvPr id="11" name="Content Placeholder 2">
            <a:extLst>
              <a:ext uri="{FF2B5EF4-FFF2-40B4-BE49-F238E27FC236}">
                <a16:creationId xmlns:a16="http://schemas.microsoft.com/office/drawing/2014/main" id="{5296B97C-3506-9343-8581-E4F08ABDCA1B}"/>
              </a:ext>
            </a:extLst>
          </p:cNvPr>
          <p:cNvSpPr txBox="1">
            <a:spLocks/>
          </p:cNvSpPr>
          <p:nvPr/>
        </p:nvSpPr>
        <p:spPr>
          <a:xfrm>
            <a:off x="4027806" y="5535216"/>
            <a:ext cx="3018155" cy="460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British Toilet Association</a:t>
            </a:r>
          </a:p>
        </p:txBody>
      </p:sp>
    </p:spTree>
    <p:extLst>
      <p:ext uri="{BB962C8B-B14F-4D97-AF65-F5344CB8AC3E}">
        <p14:creationId xmlns:p14="http://schemas.microsoft.com/office/powerpoint/2010/main" val="2657191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HCDlogo_2lines_2013_SMALL.jpg">
            <a:extLst>
              <a:ext uri="{FF2B5EF4-FFF2-40B4-BE49-F238E27FC236}">
                <a16:creationId xmlns:a16="http://schemas.microsoft.com/office/drawing/2014/main" id="{4F2A60D4-8490-E348-98CB-45BB4EBDA3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
        <p:nvSpPr>
          <p:cNvPr id="3" name="Title 1">
            <a:extLst>
              <a:ext uri="{FF2B5EF4-FFF2-40B4-BE49-F238E27FC236}">
                <a16:creationId xmlns:a16="http://schemas.microsoft.com/office/drawing/2014/main" id="{779C2793-18CB-2142-8D0D-35EB7B7A01B4}"/>
              </a:ext>
            </a:extLst>
          </p:cNvPr>
          <p:cNvSpPr>
            <a:spLocks noGrp="1"/>
          </p:cNvSpPr>
          <p:nvPr>
            <p:ph type="title"/>
          </p:nvPr>
        </p:nvSpPr>
        <p:spPr>
          <a:xfrm>
            <a:off x="838200" y="365125"/>
            <a:ext cx="10515600" cy="1325563"/>
          </a:xfrm>
        </p:spPr>
        <p:txBody>
          <a:bodyPr/>
          <a:lstStyle/>
          <a:p>
            <a:pPr algn="ctr"/>
            <a:r>
              <a:rPr lang="en-US" dirty="0"/>
              <a:t>Thank you</a:t>
            </a:r>
          </a:p>
        </p:txBody>
      </p:sp>
      <p:sp>
        <p:nvSpPr>
          <p:cNvPr id="2" name="Rectangle 1">
            <a:extLst>
              <a:ext uri="{FF2B5EF4-FFF2-40B4-BE49-F238E27FC236}">
                <a16:creationId xmlns:a16="http://schemas.microsoft.com/office/drawing/2014/main" id="{C7B38B87-17AB-A74D-AD73-0BB800944C8D}"/>
              </a:ext>
            </a:extLst>
          </p:cNvPr>
          <p:cNvSpPr/>
          <p:nvPr/>
        </p:nvSpPr>
        <p:spPr>
          <a:xfrm>
            <a:off x="3404830" y="2026582"/>
            <a:ext cx="8634716" cy="3416320"/>
          </a:xfrm>
          <a:prstGeom prst="rect">
            <a:avLst/>
          </a:prstGeom>
        </p:spPr>
        <p:txBody>
          <a:bodyPr wrap="square" numCol="2">
            <a:spAutoFit/>
          </a:bodyPr>
          <a:lstStyle/>
          <a:p>
            <a:r>
              <a:rPr lang="en-US" b="1" dirty="0"/>
              <a:t>Gail Ramster</a:t>
            </a:r>
          </a:p>
          <a:p>
            <a:r>
              <a:rPr lang="en-US" dirty="0">
                <a:hlinkClick r:id="rId4"/>
              </a:rPr>
              <a:t>gail.ramster@rca.ac.uk</a:t>
            </a:r>
            <a:r>
              <a:rPr lang="en-US" dirty="0"/>
              <a:t> / @</a:t>
            </a:r>
            <a:r>
              <a:rPr lang="en-US" dirty="0" err="1"/>
              <a:t>gaillyk</a:t>
            </a:r>
            <a:endParaRPr lang="en-US" dirty="0"/>
          </a:p>
          <a:p>
            <a:endParaRPr lang="en-US" dirty="0"/>
          </a:p>
          <a:p>
            <a:r>
              <a:rPr lang="en-US" b="1" dirty="0"/>
              <a:t>Professor Jo-Anne </a:t>
            </a:r>
            <a:r>
              <a:rPr lang="en-US" b="1" dirty="0" err="1"/>
              <a:t>Bichard</a:t>
            </a:r>
            <a:endParaRPr lang="en-US" b="1" dirty="0"/>
          </a:p>
          <a:p>
            <a:r>
              <a:rPr lang="en-US" dirty="0">
                <a:hlinkClick r:id="rId5"/>
              </a:rPr>
              <a:t>Jo-anne.bichard@rca.ac.uk</a:t>
            </a:r>
            <a:endParaRPr lang="en-US" dirty="0"/>
          </a:p>
          <a:p>
            <a:endParaRPr lang="en-US" dirty="0"/>
          </a:p>
          <a:p>
            <a:r>
              <a:rPr lang="en-US" b="1" dirty="0"/>
              <a:t>Great British Public Toilet Map</a:t>
            </a:r>
          </a:p>
          <a:p>
            <a:r>
              <a:rPr lang="en-US" dirty="0">
                <a:hlinkClick r:id="rId6"/>
              </a:rPr>
              <a:t>toiletmap.org.uk</a:t>
            </a:r>
            <a:r>
              <a:rPr lang="en-US" dirty="0"/>
              <a:t> / @</a:t>
            </a:r>
            <a:r>
              <a:rPr lang="en-US" dirty="0" err="1"/>
              <a:t>gbtoiletmap</a:t>
            </a:r>
            <a:endParaRPr lang="en-US" dirty="0"/>
          </a:p>
          <a:p>
            <a:endParaRPr lang="en-US" dirty="0"/>
          </a:p>
          <a:p>
            <a:r>
              <a:rPr lang="en-US" b="1" dirty="0"/>
              <a:t>Public Convenience Ltd</a:t>
            </a:r>
          </a:p>
          <a:p>
            <a:r>
              <a:rPr lang="en-US" dirty="0">
                <a:hlinkClick r:id="rId7"/>
              </a:rPr>
              <a:t>http://publicconvenience.org</a:t>
            </a:r>
            <a:endParaRPr lang="en-US" dirty="0"/>
          </a:p>
          <a:p>
            <a:endParaRPr lang="en-US" dirty="0"/>
          </a:p>
        </p:txBody>
      </p:sp>
      <p:sp>
        <p:nvSpPr>
          <p:cNvPr id="5" name="Rectangle 4">
            <a:extLst>
              <a:ext uri="{FF2B5EF4-FFF2-40B4-BE49-F238E27FC236}">
                <a16:creationId xmlns:a16="http://schemas.microsoft.com/office/drawing/2014/main" id="{9E993692-A21B-984C-A934-418AFD41B919}"/>
              </a:ext>
            </a:extLst>
          </p:cNvPr>
          <p:cNvSpPr/>
          <p:nvPr/>
        </p:nvSpPr>
        <p:spPr>
          <a:xfrm>
            <a:off x="838200" y="2806263"/>
            <a:ext cx="184731" cy="1200329"/>
          </a:xfrm>
          <a:prstGeom prst="rect">
            <a:avLst/>
          </a:prstGeom>
        </p:spPr>
        <p:txBody>
          <a:bodyPr wrap="none">
            <a:spAutoFit/>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3359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4" y="1560582"/>
            <a:ext cx="7122989" cy="4351338"/>
          </a:xfrm>
        </p:spPr>
        <p:txBody>
          <a:bodyPr>
            <a:normAutofit/>
          </a:bodyPr>
          <a:lstStyle/>
          <a:p>
            <a:pPr marL="0" indent="0">
              <a:buNone/>
            </a:pPr>
            <a:r>
              <a:rPr lang="en-US" dirty="0"/>
              <a:t>Physical aspects of relieving bladder </a:t>
            </a:r>
          </a:p>
          <a:p>
            <a:pPr marL="0" indent="0">
              <a:buNone/>
            </a:pPr>
            <a:r>
              <a:rPr lang="en-US" dirty="0"/>
              <a:t>and bowel with a condition</a:t>
            </a:r>
          </a:p>
          <a:p>
            <a:r>
              <a:rPr lang="en-US" dirty="0"/>
              <a:t>IBS – multiple bowel movements and urgency to reach toilets</a:t>
            </a:r>
          </a:p>
          <a:p>
            <a:r>
              <a:rPr lang="en-US" dirty="0"/>
              <a:t>17% of UK population</a:t>
            </a:r>
          </a:p>
          <a:p>
            <a:r>
              <a:rPr lang="en-US" dirty="0"/>
              <a:t>11% Men</a:t>
            </a:r>
          </a:p>
          <a:p>
            <a:r>
              <a:rPr lang="en-US" dirty="0"/>
              <a:t>23% Women</a:t>
            </a:r>
          </a:p>
        </p:txBody>
      </p:sp>
      <p:pic>
        <p:nvPicPr>
          <p:cNvPr id="7" name="Picture 6" descr="HHCDlogo_2lines_2013_SMALL.jpg">
            <a:extLst>
              <a:ext uri="{FF2B5EF4-FFF2-40B4-BE49-F238E27FC236}">
                <a16:creationId xmlns:a16="http://schemas.microsoft.com/office/drawing/2014/main" id="{7D029195-5459-4844-9327-E28CAA5332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pic>
        <p:nvPicPr>
          <p:cNvPr id="8" name="Picture 7">
            <a:extLst>
              <a:ext uri="{FF2B5EF4-FFF2-40B4-BE49-F238E27FC236}">
                <a16:creationId xmlns:a16="http://schemas.microsoft.com/office/drawing/2014/main" id="{14032675-0DC4-BC44-9CED-BE5EC81353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58754" y="1150742"/>
            <a:ext cx="3235055" cy="5171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97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fontScale="77500" lnSpcReduction="20000"/>
          </a:bodyPr>
          <a:lstStyle/>
          <a:p>
            <a:pPr marL="0" indent="0">
              <a:buNone/>
            </a:pPr>
            <a:r>
              <a:rPr lang="en-US" sz="3600" dirty="0"/>
              <a:t>Physical aspects of relieving bladder </a:t>
            </a:r>
          </a:p>
          <a:p>
            <a:pPr marL="0" indent="0">
              <a:buNone/>
            </a:pPr>
            <a:r>
              <a:rPr lang="en-US" sz="3600" dirty="0"/>
              <a:t>and bowel due to medication</a:t>
            </a:r>
          </a:p>
          <a:p>
            <a:r>
              <a:rPr lang="en-US" sz="3600" dirty="0"/>
              <a:t>High Blood Pressure/ Diuretics</a:t>
            </a:r>
          </a:p>
          <a:p>
            <a:r>
              <a:rPr lang="en-US" sz="3600" dirty="0"/>
              <a:t>I in 4 UK adults (12.5 Million)</a:t>
            </a:r>
          </a:p>
          <a:p>
            <a:r>
              <a:rPr lang="en-US" sz="3600" dirty="0"/>
              <a:t>31% Men</a:t>
            </a:r>
          </a:p>
          <a:p>
            <a:r>
              <a:rPr lang="en-US" sz="3600" dirty="0"/>
              <a:t>26% Women</a:t>
            </a:r>
          </a:p>
          <a:p>
            <a:r>
              <a:rPr lang="en-US" sz="3600" dirty="0"/>
              <a:t>4 million people on anti-depressants</a:t>
            </a:r>
          </a:p>
          <a:p>
            <a:r>
              <a:rPr lang="en-US" sz="3600" dirty="0"/>
              <a:t>48% of UK population on medication</a:t>
            </a:r>
          </a:p>
          <a:p>
            <a:r>
              <a:rPr lang="en-US" sz="3600" dirty="0"/>
              <a:t>24% on more then 1 medication</a:t>
            </a:r>
          </a:p>
          <a:p>
            <a:endParaRPr lang="en-US" dirty="0"/>
          </a:p>
          <a:p>
            <a:endParaRPr lang="en-US" dirty="0"/>
          </a:p>
          <a:p>
            <a:pPr marL="0" indent="0">
              <a:buNone/>
            </a:pPr>
            <a:r>
              <a:rPr lang="en-US" dirty="0"/>
              <a:t> </a:t>
            </a:r>
          </a:p>
        </p:txBody>
      </p:sp>
      <p:pic>
        <p:nvPicPr>
          <p:cNvPr id="6" name="Picture 5" descr="HHCDlogo_2lines_2013_SMALL.jpg">
            <a:extLst>
              <a:ext uri="{FF2B5EF4-FFF2-40B4-BE49-F238E27FC236}">
                <a16:creationId xmlns:a16="http://schemas.microsoft.com/office/drawing/2014/main" id="{8C65BCEE-DCC1-1144-90E0-68DBD6F23D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pic>
        <p:nvPicPr>
          <p:cNvPr id="7" name="Picture 6">
            <a:extLst>
              <a:ext uri="{FF2B5EF4-FFF2-40B4-BE49-F238E27FC236}">
                <a16:creationId xmlns:a16="http://schemas.microsoft.com/office/drawing/2014/main" id="{BAA8F8DD-1A05-9C41-B982-3041D67365B2}"/>
              </a:ext>
            </a:extLst>
          </p:cNvPr>
          <p:cNvPicPr>
            <a:picLocks noChangeAspect="1" noChangeArrowheads="1"/>
          </p:cNvPicPr>
          <p:nvPr/>
        </p:nvPicPr>
        <p:blipFill>
          <a:blip r:embed="rId4"/>
          <a:srcRect/>
          <a:stretch>
            <a:fillRect/>
          </a:stretch>
        </p:blipFill>
        <p:spPr bwMode="auto">
          <a:xfrm>
            <a:off x="6826124" y="788120"/>
            <a:ext cx="5306187" cy="5281759"/>
          </a:xfrm>
          <a:prstGeom prst="rect">
            <a:avLst/>
          </a:prstGeom>
          <a:noFill/>
          <a:ln w="9525">
            <a:noFill/>
            <a:miter lim="800000"/>
            <a:headEnd/>
            <a:tailEnd/>
          </a:ln>
        </p:spPr>
      </p:pic>
    </p:spTree>
    <p:extLst>
      <p:ext uri="{BB962C8B-B14F-4D97-AF65-F5344CB8AC3E}">
        <p14:creationId xmlns:p14="http://schemas.microsoft.com/office/powerpoint/2010/main" val="2410849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lnSpcReduction="10000"/>
          </a:bodyPr>
          <a:lstStyle/>
          <a:p>
            <a:pPr marL="0" indent="0">
              <a:buNone/>
            </a:pPr>
            <a:r>
              <a:rPr lang="en-US" dirty="0"/>
              <a:t>Physical aspects of relieving bladder and bowel due to age</a:t>
            </a:r>
          </a:p>
          <a:p>
            <a:r>
              <a:rPr lang="en-US" dirty="0"/>
              <a:t>Toddlers urinate 4-8 times a day</a:t>
            </a:r>
          </a:p>
          <a:p>
            <a:r>
              <a:rPr lang="en-US" dirty="0"/>
              <a:t>Older people – increased bladder frequency</a:t>
            </a:r>
          </a:p>
          <a:p>
            <a:r>
              <a:rPr lang="en-US" dirty="0"/>
              <a:t>Need to use toilets more often</a:t>
            </a:r>
          </a:p>
          <a:p>
            <a:r>
              <a:rPr lang="en-US" dirty="0"/>
              <a:t>Weakening bladder muscles</a:t>
            </a:r>
          </a:p>
          <a:p>
            <a:r>
              <a:rPr lang="en-US" dirty="0"/>
              <a:t>Urgency </a:t>
            </a:r>
          </a:p>
          <a:p>
            <a:endParaRPr lang="en-US" dirty="0"/>
          </a:p>
          <a:p>
            <a:endParaRPr lang="en-US" dirty="0"/>
          </a:p>
          <a:p>
            <a:pPr marL="0" indent="0">
              <a:buNone/>
            </a:pPr>
            <a:r>
              <a:rPr lang="en-US" dirty="0"/>
              <a:t> </a:t>
            </a:r>
          </a:p>
        </p:txBody>
      </p:sp>
      <p:pic>
        <p:nvPicPr>
          <p:cNvPr id="4" name="Picture 3" descr="HHCDlogo_2lines_2013_SMALL.jpg">
            <a:extLst>
              <a:ext uri="{FF2B5EF4-FFF2-40B4-BE49-F238E27FC236}">
                <a16:creationId xmlns:a16="http://schemas.microsoft.com/office/drawing/2014/main" id="{B469DD2E-2C3D-454E-ABB7-EB9CC90B04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242465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Are Toilets Important?</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pPr marL="0" indent="0">
              <a:buNone/>
            </a:pPr>
            <a:r>
              <a:rPr lang="en-US" sz="3200" dirty="0"/>
              <a:t>Royal Society for Public Health (2019)</a:t>
            </a:r>
          </a:p>
          <a:p>
            <a:pPr marL="0" indent="0">
              <a:buNone/>
            </a:pPr>
            <a:r>
              <a:rPr lang="en-US" dirty="0"/>
              <a:t>Lack of toilets is “affecting equality, mobility, physical fitness and other aspects of health” </a:t>
            </a:r>
          </a:p>
          <a:p>
            <a:r>
              <a:rPr lang="en-US" dirty="0"/>
              <a:t>Access to toilets when outside of the home is a necessity for living active lives</a:t>
            </a:r>
          </a:p>
          <a:p>
            <a:pPr marL="0" indent="0">
              <a:buNone/>
            </a:pPr>
            <a:r>
              <a:rPr lang="en-US" dirty="0"/>
              <a:t> </a:t>
            </a:r>
          </a:p>
        </p:txBody>
      </p:sp>
      <p:pic>
        <p:nvPicPr>
          <p:cNvPr id="4" name="Picture 3" descr="HHCDlogo_2lines_2013_SMALL.jpg">
            <a:extLst>
              <a:ext uri="{FF2B5EF4-FFF2-40B4-BE49-F238E27FC236}">
                <a16:creationId xmlns:a16="http://schemas.microsoft.com/office/drawing/2014/main" id="{205669BF-712E-1044-993B-42842FCAB0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55664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What makes a good toilet for active living?</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r>
              <a:rPr lang="en-US" dirty="0"/>
              <a:t>Cleanliness </a:t>
            </a:r>
          </a:p>
        </p:txBody>
      </p:sp>
      <p:pic>
        <p:nvPicPr>
          <p:cNvPr id="4" name="Picture 3" descr="HHCDlogo_2lines_2013_SMALL.jpg">
            <a:extLst>
              <a:ext uri="{FF2B5EF4-FFF2-40B4-BE49-F238E27FC236}">
                <a16:creationId xmlns:a16="http://schemas.microsoft.com/office/drawing/2014/main" id="{6AA89288-030F-084F-A54B-A859BE2632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spTree>
    <p:extLst>
      <p:ext uri="{BB962C8B-B14F-4D97-AF65-F5344CB8AC3E}">
        <p14:creationId xmlns:p14="http://schemas.microsoft.com/office/powerpoint/2010/main" val="128418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198-45AC-574A-AC80-38296EB12AA8}"/>
              </a:ext>
            </a:extLst>
          </p:cNvPr>
          <p:cNvSpPr>
            <a:spLocks noGrp="1"/>
          </p:cNvSpPr>
          <p:nvPr>
            <p:ph type="title"/>
          </p:nvPr>
        </p:nvSpPr>
        <p:spPr/>
        <p:txBody>
          <a:bodyPr/>
          <a:lstStyle/>
          <a:p>
            <a:r>
              <a:rPr lang="en-US" b="1" dirty="0"/>
              <a:t>What makes a good toilet for active living?</a:t>
            </a:r>
          </a:p>
        </p:txBody>
      </p:sp>
      <p:sp>
        <p:nvSpPr>
          <p:cNvPr id="3" name="Content Placeholder 2">
            <a:extLst>
              <a:ext uri="{FF2B5EF4-FFF2-40B4-BE49-F238E27FC236}">
                <a16:creationId xmlns:a16="http://schemas.microsoft.com/office/drawing/2014/main" id="{3D4D773C-1250-2E48-B6F9-D121BC771C18}"/>
              </a:ext>
            </a:extLst>
          </p:cNvPr>
          <p:cNvSpPr>
            <a:spLocks noGrp="1"/>
          </p:cNvSpPr>
          <p:nvPr>
            <p:ph idx="1"/>
          </p:nvPr>
        </p:nvSpPr>
        <p:spPr>
          <a:xfrm>
            <a:off x="930965" y="1560581"/>
            <a:ext cx="6344478" cy="4932293"/>
          </a:xfrm>
        </p:spPr>
        <p:txBody>
          <a:bodyPr>
            <a:normAutofit/>
          </a:bodyPr>
          <a:lstStyle/>
          <a:p>
            <a:r>
              <a:rPr lang="en-US" dirty="0"/>
              <a:t>Accessible</a:t>
            </a:r>
          </a:p>
          <a:p>
            <a:r>
              <a:rPr lang="en-US" dirty="0"/>
              <a:t>British Standards – 50 design features</a:t>
            </a:r>
          </a:p>
          <a:p>
            <a:r>
              <a:rPr lang="en-US" dirty="0"/>
              <a:t>Audited 101 toilets in England</a:t>
            </a:r>
          </a:p>
          <a:p>
            <a:r>
              <a:rPr lang="en-US" dirty="0"/>
              <a:t>Not one featured all 50 recommended features </a:t>
            </a:r>
          </a:p>
          <a:p>
            <a:r>
              <a:rPr lang="en-US" dirty="0"/>
              <a:t>Highest score 32 features</a:t>
            </a:r>
          </a:p>
          <a:p>
            <a:r>
              <a:rPr lang="en-US" dirty="0"/>
              <a:t>Failure to adhere to recommendations can make toilets inaccessible to users</a:t>
            </a:r>
          </a:p>
        </p:txBody>
      </p:sp>
      <p:pic>
        <p:nvPicPr>
          <p:cNvPr id="4" name="Picture 3" descr="HHCDlogo_2lines_2013_SMALL.jpg">
            <a:extLst>
              <a:ext uri="{FF2B5EF4-FFF2-40B4-BE49-F238E27FC236}">
                <a16:creationId xmlns:a16="http://schemas.microsoft.com/office/drawing/2014/main" id="{F91EF5EC-82F7-6641-A826-6917A4B14A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54" y="5586418"/>
            <a:ext cx="2214032" cy="1233276"/>
          </a:xfrm>
          <a:prstGeom prst="rect">
            <a:avLst/>
          </a:prstGeom>
        </p:spPr>
      </p:pic>
      <p:pic>
        <p:nvPicPr>
          <p:cNvPr id="5" name="Picture 4" descr="Scope poster.jpg                                               0004627EMacintosh HD                   BC9A1BB2:">
            <a:extLst>
              <a:ext uri="{FF2B5EF4-FFF2-40B4-BE49-F238E27FC236}">
                <a16:creationId xmlns:a16="http://schemas.microsoft.com/office/drawing/2014/main" id="{0D434C0B-B6AF-7041-AB37-AFA606F830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62416" y="3679475"/>
            <a:ext cx="2272170" cy="281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3">
            <a:extLst>
              <a:ext uri="{FF2B5EF4-FFF2-40B4-BE49-F238E27FC236}">
                <a16:creationId xmlns:a16="http://schemas.microsoft.com/office/drawing/2014/main" id="{2F26ADFB-AAB8-BA47-BDB0-275D8552C93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88" r="-594"/>
          <a:stretch/>
        </p:blipFill>
        <p:spPr>
          <a:xfrm>
            <a:off x="8988865" y="1420758"/>
            <a:ext cx="2145721" cy="2096993"/>
          </a:xfrm>
          <a:prstGeom prst="rect">
            <a:avLst/>
          </a:prstGeom>
        </p:spPr>
      </p:pic>
    </p:spTree>
    <p:extLst>
      <p:ext uri="{BB962C8B-B14F-4D97-AF65-F5344CB8AC3E}">
        <p14:creationId xmlns:p14="http://schemas.microsoft.com/office/powerpoint/2010/main" val="3337413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1705</Words>
  <Application>Microsoft Macintosh PowerPoint</Application>
  <PresentationFormat>Widescreen</PresentationFormat>
  <Paragraphs>242</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American Typewriter</vt:lpstr>
      <vt:lpstr>Arial</vt:lpstr>
      <vt:lpstr>Calibri</vt:lpstr>
      <vt:lpstr>Calibri Light</vt:lpstr>
      <vt:lpstr>Office Theme</vt:lpstr>
      <vt:lpstr>Designing for Active Lives: Contextualising Public Toilet Provision</vt:lpstr>
      <vt:lpstr>Are Toilets Important?</vt:lpstr>
      <vt:lpstr>Are Toilets Important?</vt:lpstr>
      <vt:lpstr>Are Toilets Important?</vt:lpstr>
      <vt:lpstr>Are Toilets Important?</vt:lpstr>
      <vt:lpstr>Are Toilets Important?</vt:lpstr>
      <vt:lpstr>Are Toilets Important?</vt:lpstr>
      <vt:lpstr>What makes a good toilet for active living?</vt:lpstr>
      <vt:lpstr>What makes a good toilet for active living?</vt:lpstr>
      <vt:lpstr>What makes a good toilet for active living?</vt:lpstr>
      <vt:lpstr>The Great British Public Toilet Map </vt:lpstr>
      <vt:lpstr>PowerPoint Presentation</vt:lpstr>
      <vt:lpstr>PowerPoint Presentation</vt:lpstr>
      <vt:lpstr>PowerPoint Presentation</vt:lpstr>
      <vt:lpstr>PowerPoint Presentation</vt:lpstr>
      <vt:lpstr>PowerPoint Presentation</vt:lpstr>
      <vt:lpstr>The Great British Public Toilet Map </vt:lpstr>
      <vt:lpstr>What are Publicly Accessible Toilets?</vt:lpstr>
      <vt:lpstr>PowerPoint Presentation</vt:lpstr>
      <vt:lpstr>Publicly Accessible Toilets</vt:lpstr>
      <vt:lpstr>PowerPoint Presentation</vt:lpstr>
      <vt:lpstr>PowerPoint Presentation</vt:lpstr>
      <vt:lpstr>City centre toilets</vt:lpstr>
      <vt:lpstr>Example: WCityStop.info, Wolverhampton </vt:lpstr>
      <vt:lpstr>Park toilet</vt:lpstr>
      <vt:lpstr>Example: London Fields</vt:lpstr>
      <vt:lpstr>PowerPoint Presentation</vt:lpstr>
      <vt:lpstr>PowerPoint Presentation</vt:lpstr>
      <vt:lpstr>Council Analysis</vt:lpstr>
      <vt:lpstr>Council Analysis</vt:lpstr>
      <vt:lpstr>Where to find info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Gail Ramster</cp:lastModifiedBy>
  <cp:revision>60</cp:revision>
  <cp:lastPrinted>2019-10-14T21:53:39Z</cp:lastPrinted>
  <dcterms:created xsi:type="dcterms:W3CDTF">2019-09-24T09:06:52Z</dcterms:created>
  <dcterms:modified xsi:type="dcterms:W3CDTF">2019-10-14T21:53:54Z</dcterms:modified>
</cp:coreProperties>
</file>